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3B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55280" y="137160"/>
            <a:ext cx="3566160" cy="3566160"/>
          </a:xfrm>
          <a:prstGeom prst="arc">
            <a:avLst/>
          </a:prstGeom>
          <a:solidFill>
            <a:srgbClr val="8DFFD3">
              <a:alpha val="8000"/>
            </a:srgbClr>
          </a:solidFill>
          <a:ln w="12700">
            <a:solidFill>
              <a:srgbClr val="8DFFD3">
                <a:alpha val="15000"/>
              </a:srgbClr>
            </a:solidFill>
            <a:prstDash val="solid"/>
          </a:ln>
        </p:spPr>
      </p:sp>
      <p:pic>
        <p:nvPicPr>
          <p:cNvPr id="3" name="Image 0" descr="/mnt/data/kowo-payment-infrastructure-pack/assets/kowo-logo-official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656" y="566928"/>
            <a:ext cx="502920" cy="5029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9304" y="621792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</a:t>
            </a:r>
            <a:pPr indent="0" marL="0">
              <a:buNone/>
            </a:pPr>
            <a:r>
              <a:rPr lang="en-US" sz="1400" b="1" dirty="0">
                <a:solidFill>
                  <a:srgbClr val="FFC323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WO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13232" y="1755648"/>
            <a:ext cx="61264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PAYMENT</a:t>
            </a:r>
            <a:endParaRPr lang="en-US" sz="4400" dirty="0"/>
          </a:p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INFRASTRUCTURE</a:t>
            </a:r>
            <a:endParaRPr lang="en-US" sz="4400" dirty="0"/>
          </a:p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REQUIREMENTS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749808" y="4069080"/>
            <a:ext cx="5577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CFE6DA"/>
                </a:solidFill>
              </a:rPr>
              <a:t>Wallet-based payment model for community finance, user fund segregation and platform commission settlement.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749808" y="4846320"/>
            <a:ext cx="1097280" cy="310896"/>
          </a:xfrm>
          <a:prstGeom prst="roundRect">
            <a:avLst>
              <a:gd name="adj" fmla="val 35294"/>
            </a:avLst>
          </a:prstGeom>
          <a:solidFill>
            <a:srgbClr val="214F3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59536" y="4928616"/>
            <a:ext cx="87782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8DFFD3"/>
                </a:solidFill>
              </a:rPr>
              <a:t>Version 1.0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1956816" y="4846320"/>
            <a:ext cx="1298448" cy="310896"/>
          </a:xfrm>
          <a:prstGeom prst="roundRect">
            <a:avLst>
              <a:gd name="adj" fmla="val 35294"/>
            </a:avLst>
          </a:prstGeom>
          <a:solidFill>
            <a:srgbClr val="214F3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066544" y="4928616"/>
            <a:ext cx="107899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8DFFD3"/>
                </a:solidFill>
              </a:rPr>
              <a:t>Partner-facing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3364992" y="4846320"/>
            <a:ext cx="1170432" cy="310896"/>
          </a:xfrm>
          <a:prstGeom prst="roundRect">
            <a:avLst>
              <a:gd name="adj" fmla="val 35294"/>
            </a:avLst>
          </a:prstGeom>
          <a:solidFill>
            <a:srgbClr val="214F3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474720" y="4928616"/>
            <a:ext cx="95097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8DFFD3"/>
                </a:solidFill>
              </a:rPr>
              <a:t>Confidential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749808" y="6355080"/>
            <a:ext cx="5486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9B8AE"/>
                </a:solidFill>
              </a:rPr>
              <a:t>KOWO SARL · getkowo.com · contact@getkowo.com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payment-infrastructure-pack/assets/kowo-logo-official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47472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0120" y="40233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B2B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</a:t>
            </a:r>
            <a:pPr indent="0" marL="0">
              <a:buNone/>
            </a:pPr>
            <a:r>
              <a:rPr lang="en-US" sz="1400" b="1" dirty="0">
                <a:solidFill>
                  <a:srgbClr val="FFC323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786384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09 · KYC / IDENTITY REQUIREMENTS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40080" y="1024128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E1712"/>
                </a:solidFill>
              </a:rPr>
              <a:t>KYC must be compatible with partner compliance rules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777240" y="2057400"/>
            <a:ext cx="2468880" cy="1920240"/>
          </a:xfrm>
          <a:prstGeom prst="roundRect">
            <a:avLst>
              <a:gd name="adj" fmla="val 8571"/>
            </a:avLst>
          </a:prstGeom>
          <a:solidFill>
            <a:srgbClr val="FFFDF8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78408" y="2240280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🪪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463040" y="2286000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E1712"/>
                </a:solidFill>
              </a:rPr>
              <a:t>Identity verification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005840" y="2715768"/>
            <a:ext cx="20116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68766E"/>
                </a:solidFill>
              </a:rPr>
              <a:t>KYC status available via API or integrated workflow.</a:t>
            </a:r>
            <a:endParaRPr lang="en-US" sz="960" dirty="0"/>
          </a:p>
        </p:txBody>
      </p:sp>
      <p:sp>
        <p:nvSpPr>
          <p:cNvPr id="10" name="Shape 7"/>
          <p:cNvSpPr/>
          <p:nvPr/>
        </p:nvSpPr>
        <p:spPr>
          <a:xfrm>
            <a:off x="3520440" y="2057400"/>
            <a:ext cx="2468880" cy="1920240"/>
          </a:xfrm>
          <a:prstGeom prst="roundRect">
            <a:avLst>
              <a:gd name="adj" fmla="val 8571"/>
            </a:avLst>
          </a:prstGeom>
          <a:solidFill>
            <a:srgbClr val="FFFDF8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721608" y="2240280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🧭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4206240" y="2286000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E1712"/>
                </a:solidFill>
              </a:rPr>
              <a:t>Risk-based levels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3749040" y="2715768"/>
            <a:ext cx="20116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68766E"/>
                </a:solidFill>
              </a:rPr>
              <a:t>Limits by KYC level, country, transaction volume and use case.</a:t>
            </a:r>
            <a:endParaRPr lang="en-US" sz="960" dirty="0"/>
          </a:p>
        </p:txBody>
      </p:sp>
      <p:sp>
        <p:nvSpPr>
          <p:cNvPr id="14" name="Shape 11"/>
          <p:cNvSpPr/>
          <p:nvPr/>
        </p:nvSpPr>
        <p:spPr>
          <a:xfrm>
            <a:off x="6263640" y="2057400"/>
            <a:ext cx="2468880" cy="1920240"/>
          </a:xfrm>
          <a:prstGeom prst="roundRect">
            <a:avLst>
              <a:gd name="adj" fmla="val 8571"/>
            </a:avLst>
          </a:prstGeom>
          <a:solidFill>
            <a:srgbClr val="FFFDF8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64808" y="2240280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🧾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6949440" y="2286000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E1712"/>
                </a:solidFill>
              </a:rPr>
              <a:t>Document evidence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6492240" y="2715768"/>
            <a:ext cx="20116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68766E"/>
                </a:solidFill>
              </a:rPr>
              <a:t>Verification reports retained and accessible according to policy.</a:t>
            </a:r>
            <a:endParaRPr lang="en-US" sz="960" dirty="0"/>
          </a:p>
        </p:txBody>
      </p:sp>
      <p:sp>
        <p:nvSpPr>
          <p:cNvPr id="18" name="Shape 15"/>
          <p:cNvSpPr/>
          <p:nvPr/>
        </p:nvSpPr>
        <p:spPr>
          <a:xfrm>
            <a:off x="9006840" y="2057400"/>
            <a:ext cx="2468880" cy="1920240"/>
          </a:xfrm>
          <a:prstGeom prst="roundRect">
            <a:avLst>
              <a:gd name="adj" fmla="val 8571"/>
            </a:avLst>
          </a:prstGeom>
          <a:solidFill>
            <a:srgbClr val="FFFDF8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208008" y="2240280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🚫</a:t>
            </a:r>
            <a:endParaRPr lang="en-US" sz="2000" dirty="0"/>
          </a:p>
        </p:txBody>
      </p:sp>
      <p:sp>
        <p:nvSpPr>
          <p:cNvPr id="20" name="Text 17"/>
          <p:cNvSpPr/>
          <p:nvPr/>
        </p:nvSpPr>
        <p:spPr>
          <a:xfrm>
            <a:off x="9692640" y="2286000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E1712"/>
                </a:solidFill>
              </a:rPr>
              <a:t>Sanctions &amp; PEP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9235440" y="2715768"/>
            <a:ext cx="20116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68766E"/>
                </a:solidFill>
              </a:rPr>
              <a:t>Partner requirements for sanctions, PEP and AML screening.</a:t>
            </a:r>
            <a:endParaRPr lang="en-US" sz="960" dirty="0"/>
          </a:p>
        </p:txBody>
      </p:sp>
      <p:sp>
        <p:nvSpPr>
          <p:cNvPr id="22" name="Shape 19"/>
          <p:cNvSpPr/>
          <p:nvPr/>
        </p:nvSpPr>
        <p:spPr>
          <a:xfrm>
            <a:off x="1325880" y="4663440"/>
            <a:ext cx="9601200" cy="777240"/>
          </a:xfrm>
          <a:prstGeom prst="roundRect">
            <a:avLst>
              <a:gd name="adj" fmla="val 18824"/>
            </a:avLst>
          </a:prstGeom>
          <a:solidFill>
            <a:srgbClr val="123B2B"/>
          </a:solidFill>
          <a:ln w="12700">
            <a:solidFill>
              <a:srgbClr val="123B2B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1325880" y="4663440"/>
            <a:ext cx="54864" cy="777240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1581912" y="4864608"/>
            <a:ext cx="90891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Requirement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1581912" y="5230368"/>
            <a:ext cx="9089136" cy="274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Clarify who performs each control: KOWO, Sumsub, the PSP, mobile money operator and banks. Avoid duplicate friction while remaining compliant.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502920" y="644652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Payment Infrastructure Requirements</a:t>
            </a:r>
            <a:endParaRPr lang="en-US" sz="850" dirty="0"/>
          </a:p>
        </p:txBody>
      </p:sp>
      <p:sp>
        <p:nvSpPr>
          <p:cNvPr id="27" name="Text 24"/>
          <p:cNvSpPr/>
          <p:nvPr/>
        </p:nvSpPr>
        <p:spPr>
          <a:xfrm>
            <a:off x="112928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10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23B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payment-infrastructure-pack/assets/kowo-logo-official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47472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0120" y="40233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</a:t>
            </a:r>
            <a:pPr indent="0" marL="0">
              <a:buNone/>
            </a:pPr>
            <a:r>
              <a:rPr lang="en-US" sz="1400" b="1" dirty="0">
                <a:solidFill>
                  <a:srgbClr val="FFC323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786384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10 · API CAPABILITIES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40080" y="1024128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</a:rPr>
              <a:t>The API must support wallet-grade operations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777240" y="2057400"/>
            <a:ext cx="3154680" cy="1097280"/>
          </a:xfrm>
          <a:prstGeom prst="roundRect">
            <a:avLst>
              <a:gd name="adj" fmla="val 13333"/>
            </a:avLst>
          </a:prstGeom>
          <a:solidFill>
            <a:srgbClr val="1C563E"/>
          </a:solidFill>
          <a:ln w="12700">
            <a:solidFill>
              <a:srgbClr val="2C7655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777240" y="2057400"/>
            <a:ext cx="54864" cy="1097280"/>
          </a:xfrm>
          <a:prstGeom prst="rect">
            <a:avLst/>
          </a:prstGeom>
          <a:solidFill>
            <a:srgbClr val="8DFFD3"/>
          </a:solidFill>
          <a:ln w="12700">
            <a:solidFill>
              <a:srgbClr val="8DFFD3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225856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Create user wallet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033272" y="2624328"/>
            <a:ext cx="26426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Onboard verified users with unique references.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4526280" y="2057400"/>
            <a:ext cx="3154680" cy="1097280"/>
          </a:xfrm>
          <a:prstGeom prst="roundRect">
            <a:avLst>
              <a:gd name="adj" fmla="val 13333"/>
            </a:avLst>
          </a:prstGeom>
          <a:solidFill>
            <a:srgbClr val="1C563E"/>
          </a:solidFill>
          <a:ln w="12700">
            <a:solidFill>
              <a:srgbClr val="2C7655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526280" y="2057400"/>
            <a:ext cx="54864" cy="1097280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782312" y="225856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Fund wallet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4782312" y="2624328"/>
            <a:ext cx="26426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Mobile Money/card/bank funding with status callbacks.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8275320" y="2057400"/>
            <a:ext cx="3154680" cy="1097280"/>
          </a:xfrm>
          <a:prstGeom prst="roundRect">
            <a:avLst>
              <a:gd name="adj" fmla="val 13333"/>
            </a:avLst>
          </a:prstGeom>
          <a:solidFill>
            <a:srgbClr val="1C563E"/>
          </a:solidFill>
          <a:ln w="12700">
            <a:solidFill>
              <a:srgbClr val="2C7655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275320" y="2057400"/>
            <a:ext cx="54864" cy="1097280"/>
          </a:xfrm>
          <a:prstGeom prst="rect">
            <a:avLst/>
          </a:prstGeom>
          <a:solidFill>
            <a:srgbClr val="8DFFD3"/>
          </a:solidFill>
          <a:ln w="12700">
            <a:solidFill>
              <a:srgbClr val="8DFFD3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531352" y="225856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Lock balance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8531352" y="2624328"/>
            <a:ext cx="26426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Create, update and release caution holds.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777240" y="3520440"/>
            <a:ext cx="3154680" cy="1097280"/>
          </a:xfrm>
          <a:prstGeom prst="roundRect">
            <a:avLst>
              <a:gd name="adj" fmla="val 13333"/>
            </a:avLst>
          </a:prstGeom>
          <a:solidFill>
            <a:srgbClr val="1C563E"/>
          </a:solidFill>
          <a:ln w="12700">
            <a:solidFill>
              <a:srgbClr val="2C7655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77240" y="3520440"/>
            <a:ext cx="54864" cy="1097280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033272" y="372160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Initiate payout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1033272" y="4087368"/>
            <a:ext cx="26426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Partner executes payouts to eligible beneficiaries.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4526280" y="3520440"/>
            <a:ext cx="3154680" cy="1097280"/>
          </a:xfrm>
          <a:prstGeom prst="roundRect">
            <a:avLst>
              <a:gd name="adj" fmla="val 13333"/>
            </a:avLst>
          </a:prstGeom>
          <a:solidFill>
            <a:srgbClr val="1C563E"/>
          </a:solidFill>
          <a:ln w="12700">
            <a:solidFill>
              <a:srgbClr val="2C7655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4526280" y="3520440"/>
            <a:ext cx="54864" cy="1097280"/>
          </a:xfrm>
          <a:prstGeom prst="rect">
            <a:avLst/>
          </a:prstGeom>
          <a:solidFill>
            <a:srgbClr val="8DFFD3"/>
          </a:solidFill>
          <a:ln w="12700">
            <a:solidFill>
              <a:srgbClr val="8DFFD3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782312" y="372160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Split commission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4782312" y="4087368"/>
            <a:ext cx="26426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Separate KOWO fee from user principal.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8275320" y="3520440"/>
            <a:ext cx="3154680" cy="1097280"/>
          </a:xfrm>
          <a:prstGeom prst="roundRect">
            <a:avLst>
              <a:gd name="adj" fmla="val 13333"/>
            </a:avLst>
          </a:prstGeom>
          <a:solidFill>
            <a:srgbClr val="1C563E"/>
          </a:solidFill>
          <a:ln w="12700">
            <a:solidFill>
              <a:srgbClr val="2C7655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75320" y="3520440"/>
            <a:ext cx="54864" cy="1097280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8531352" y="372160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Export ledger</a:t>
            </a:r>
            <a:endParaRPr lang="en-US" sz="1400" dirty="0"/>
          </a:p>
        </p:txBody>
      </p:sp>
      <p:sp>
        <p:nvSpPr>
          <p:cNvPr id="29" name="Text 26"/>
          <p:cNvSpPr/>
          <p:nvPr/>
        </p:nvSpPr>
        <p:spPr>
          <a:xfrm>
            <a:off x="8531352" y="4087368"/>
            <a:ext cx="26426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Transactions, balances, statuses and reconciliation.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502920" y="644652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A9B8AE"/>
                </a:solidFill>
              </a:rPr>
              <a:t>Payment Infrastructure Requirements</a:t>
            </a:r>
            <a:endParaRPr lang="en-US" sz="850" dirty="0"/>
          </a:p>
        </p:txBody>
      </p:sp>
      <p:sp>
        <p:nvSpPr>
          <p:cNvPr id="31" name="Text 28"/>
          <p:cNvSpPr/>
          <p:nvPr/>
        </p:nvSpPr>
        <p:spPr>
          <a:xfrm>
            <a:off x="112928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A9B8AE"/>
                </a:solidFill>
              </a:rPr>
              <a:t>11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payment-infrastructure-pack/assets/kowo-logo-official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47472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0120" y="40233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B2B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</a:t>
            </a:r>
            <a:pPr indent="0" marL="0">
              <a:buNone/>
            </a:pPr>
            <a:r>
              <a:rPr lang="en-US" sz="1400" b="1" dirty="0">
                <a:solidFill>
                  <a:srgbClr val="FFC323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786384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11 · EVENTS &amp; WEBHOOKS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40080" y="1024128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E1712"/>
                </a:solidFill>
              </a:rPr>
              <a:t>KOWO requires reliable transaction states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822960" y="2194560"/>
            <a:ext cx="1874520" cy="310896"/>
          </a:xfrm>
          <a:prstGeom prst="roundRect">
            <a:avLst>
              <a:gd name="adj" fmla="val 35294"/>
            </a:avLst>
          </a:prstGeom>
          <a:solidFill>
            <a:srgbClr val="F2F7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32688" y="2276856"/>
            <a:ext cx="16550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23B2B"/>
                </a:solidFill>
              </a:rPr>
              <a:t>payment.created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3035808" y="2194560"/>
            <a:ext cx="1874520" cy="310896"/>
          </a:xfrm>
          <a:prstGeom prst="roundRect">
            <a:avLst>
              <a:gd name="adj" fmla="val 35294"/>
            </a:avLst>
          </a:prstGeom>
          <a:solidFill>
            <a:srgbClr val="FFF8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145536" y="2276856"/>
            <a:ext cx="16550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payment.succeeded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248656" y="2194560"/>
            <a:ext cx="1874520" cy="310896"/>
          </a:xfrm>
          <a:prstGeom prst="roundRect">
            <a:avLst>
              <a:gd name="adj" fmla="val 35294"/>
            </a:avLst>
          </a:prstGeom>
          <a:solidFill>
            <a:srgbClr val="F2F7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358384" y="2276856"/>
            <a:ext cx="16550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23B2B"/>
                </a:solidFill>
              </a:rPr>
              <a:t>payment.failed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7461504" y="2194560"/>
            <a:ext cx="1874520" cy="310896"/>
          </a:xfrm>
          <a:prstGeom prst="roundRect">
            <a:avLst>
              <a:gd name="adj" fmla="val 35294"/>
            </a:avLst>
          </a:prstGeom>
          <a:solidFill>
            <a:srgbClr val="FFF8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571232" y="2276856"/>
            <a:ext cx="16550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wallet.credited</a:t>
            </a:r>
            <a:endParaRPr lang="en-US" sz="850" dirty="0"/>
          </a:p>
        </p:txBody>
      </p:sp>
      <p:sp>
        <p:nvSpPr>
          <p:cNvPr id="14" name="Shape 11"/>
          <p:cNvSpPr/>
          <p:nvPr/>
        </p:nvSpPr>
        <p:spPr>
          <a:xfrm>
            <a:off x="9674352" y="2194560"/>
            <a:ext cx="1874520" cy="310896"/>
          </a:xfrm>
          <a:prstGeom prst="roundRect">
            <a:avLst>
              <a:gd name="adj" fmla="val 35294"/>
            </a:avLst>
          </a:prstGeom>
          <a:solidFill>
            <a:srgbClr val="F2F7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784080" y="2276856"/>
            <a:ext cx="16550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23B2B"/>
                </a:solidFill>
              </a:rPr>
              <a:t>hold.created</a:t>
            </a:r>
            <a:endParaRPr lang="en-US" sz="850" dirty="0"/>
          </a:p>
        </p:txBody>
      </p:sp>
      <p:sp>
        <p:nvSpPr>
          <p:cNvPr id="16" name="Shape 13"/>
          <p:cNvSpPr/>
          <p:nvPr/>
        </p:nvSpPr>
        <p:spPr>
          <a:xfrm>
            <a:off x="822960" y="2852928"/>
            <a:ext cx="1874520" cy="310896"/>
          </a:xfrm>
          <a:prstGeom prst="roundRect">
            <a:avLst>
              <a:gd name="adj" fmla="val 35294"/>
            </a:avLst>
          </a:prstGeom>
          <a:solidFill>
            <a:srgbClr val="FFF8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32688" y="2935224"/>
            <a:ext cx="16550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hold.released</a:t>
            </a:r>
            <a:endParaRPr lang="en-US" sz="850" dirty="0"/>
          </a:p>
        </p:txBody>
      </p:sp>
      <p:sp>
        <p:nvSpPr>
          <p:cNvPr id="18" name="Shape 15"/>
          <p:cNvSpPr/>
          <p:nvPr/>
        </p:nvSpPr>
        <p:spPr>
          <a:xfrm>
            <a:off x="3035808" y="2852928"/>
            <a:ext cx="1874520" cy="310896"/>
          </a:xfrm>
          <a:prstGeom prst="roundRect">
            <a:avLst>
              <a:gd name="adj" fmla="val 35294"/>
            </a:avLst>
          </a:prstGeom>
          <a:solidFill>
            <a:srgbClr val="F2F7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3145536" y="2935224"/>
            <a:ext cx="16550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23B2B"/>
                </a:solidFill>
              </a:rPr>
              <a:t>payout.pending</a:t>
            </a:r>
            <a:endParaRPr lang="en-US" sz="850" dirty="0"/>
          </a:p>
        </p:txBody>
      </p:sp>
      <p:sp>
        <p:nvSpPr>
          <p:cNvPr id="20" name="Shape 17"/>
          <p:cNvSpPr/>
          <p:nvPr/>
        </p:nvSpPr>
        <p:spPr>
          <a:xfrm>
            <a:off x="5248656" y="2852928"/>
            <a:ext cx="1874520" cy="310896"/>
          </a:xfrm>
          <a:prstGeom prst="roundRect">
            <a:avLst>
              <a:gd name="adj" fmla="val 35294"/>
            </a:avLst>
          </a:prstGeom>
          <a:solidFill>
            <a:srgbClr val="FFF8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5358384" y="2935224"/>
            <a:ext cx="16550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payout.succeeded</a:t>
            </a:r>
            <a:endParaRPr lang="en-US" sz="850" dirty="0"/>
          </a:p>
        </p:txBody>
      </p:sp>
      <p:sp>
        <p:nvSpPr>
          <p:cNvPr id="22" name="Shape 19"/>
          <p:cNvSpPr/>
          <p:nvPr/>
        </p:nvSpPr>
        <p:spPr>
          <a:xfrm>
            <a:off x="7461504" y="2852928"/>
            <a:ext cx="1874520" cy="310896"/>
          </a:xfrm>
          <a:prstGeom prst="roundRect">
            <a:avLst>
              <a:gd name="adj" fmla="val 35294"/>
            </a:avLst>
          </a:prstGeom>
          <a:solidFill>
            <a:srgbClr val="F2F7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571232" y="2935224"/>
            <a:ext cx="16550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23B2B"/>
                </a:solidFill>
              </a:rPr>
              <a:t>payout.failed</a:t>
            </a:r>
            <a:endParaRPr lang="en-US" sz="850" dirty="0"/>
          </a:p>
        </p:txBody>
      </p:sp>
      <p:sp>
        <p:nvSpPr>
          <p:cNvPr id="24" name="Shape 21"/>
          <p:cNvSpPr/>
          <p:nvPr/>
        </p:nvSpPr>
        <p:spPr>
          <a:xfrm>
            <a:off x="9674352" y="2852928"/>
            <a:ext cx="1874520" cy="310896"/>
          </a:xfrm>
          <a:prstGeom prst="roundRect">
            <a:avLst>
              <a:gd name="adj" fmla="val 35294"/>
            </a:avLst>
          </a:prstGeom>
          <a:solidFill>
            <a:srgbClr val="FFF8E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9784080" y="2935224"/>
            <a:ext cx="16550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commission.settled</a:t>
            </a:r>
            <a:endParaRPr lang="en-US" sz="850" dirty="0"/>
          </a:p>
        </p:txBody>
      </p:sp>
      <p:sp>
        <p:nvSpPr>
          <p:cNvPr id="26" name="Shape 23"/>
          <p:cNvSpPr/>
          <p:nvPr/>
        </p:nvSpPr>
        <p:spPr>
          <a:xfrm>
            <a:off x="1005840" y="4572000"/>
            <a:ext cx="9875520" cy="960120"/>
          </a:xfrm>
          <a:prstGeom prst="roundRect">
            <a:avLst>
              <a:gd name="adj" fmla="val 15238"/>
            </a:avLst>
          </a:prstGeom>
          <a:solidFill>
            <a:srgbClr val="123B2B"/>
          </a:solidFill>
          <a:ln w="12700">
            <a:solidFill>
              <a:srgbClr val="123B2B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1005840" y="4572000"/>
            <a:ext cx="54864" cy="960120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1261872" y="4773168"/>
            <a:ext cx="9363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Required behavior</a:t>
            </a:r>
            <a:endParaRPr lang="en-US" sz="1400" dirty="0"/>
          </a:p>
        </p:txBody>
      </p:sp>
      <p:sp>
        <p:nvSpPr>
          <p:cNvPr id="29" name="Text 26"/>
          <p:cNvSpPr/>
          <p:nvPr/>
        </p:nvSpPr>
        <p:spPr>
          <a:xfrm>
            <a:off x="1261872" y="5138928"/>
            <a:ext cx="936345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Events must be idempotent, signed, timestamped, retryable and mapped to human-readable statuses in the KOWO app.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502920" y="644652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Payment Infrastructure Requirements</a:t>
            </a:r>
            <a:endParaRPr lang="en-US" sz="850" dirty="0"/>
          </a:p>
        </p:txBody>
      </p:sp>
      <p:sp>
        <p:nvSpPr>
          <p:cNvPr id="31" name="Text 28"/>
          <p:cNvSpPr/>
          <p:nvPr/>
        </p:nvSpPr>
        <p:spPr>
          <a:xfrm>
            <a:off x="112928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12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payment-infrastructure-pack/assets/kowo-logo-official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47472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0120" y="40233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B2B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</a:t>
            </a:r>
            <a:pPr indent="0" marL="0">
              <a:buNone/>
            </a:pPr>
            <a:r>
              <a:rPr lang="en-US" sz="1400" b="1" dirty="0">
                <a:solidFill>
                  <a:srgbClr val="FFC323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786384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12 · RECONCILIATION &amp; REPORTING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40080" y="1024128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E1712"/>
                </a:solidFill>
              </a:rPr>
              <a:t>Operational trust depends on clean reporting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914400" y="2240280"/>
            <a:ext cx="2286000" cy="1828800"/>
          </a:xfrm>
          <a:prstGeom prst="roundRect">
            <a:avLst>
              <a:gd name="adj" fmla="val 9000"/>
            </a:avLst>
          </a:prstGeom>
          <a:solidFill>
            <a:srgbClr val="FFFDF8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15568" y="2423160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📊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600200" y="2468880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E1712"/>
                </a:solidFill>
              </a:rPr>
              <a:t>Daily ledger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143000" y="2898648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68766E"/>
                </a:solidFill>
              </a:rPr>
              <a:t>Complete transaction export with references.</a:t>
            </a:r>
            <a:endParaRPr lang="en-US" sz="960" dirty="0"/>
          </a:p>
        </p:txBody>
      </p:sp>
      <p:sp>
        <p:nvSpPr>
          <p:cNvPr id="10" name="Shape 7"/>
          <p:cNvSpPr/>
          <p:nvPr/>
        </p:nvSpPr>
        <p:spPr>
          <a:xfrm>
            <a:off x="3657600" y="2240280"/>
            <a:ext cx="2286000" cy="1828800"/>
          </a:xfrm>
          <a:prstGeom prst="roundRect">
            <a:avLst>
              <a:gd name="adj" fmla="val 9000"/>
            </a:avLst>
          </a:prstGeom>
          <a:solidFill>
            <a:srgbClr val="FFFDF8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858768" y="2423160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📊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4343400" y="2468880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E1712"/>
                </a:solidFill>
              </a:rPr>
              <a:t>Balance report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3886200" y="2898648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68766E"/>
                </a:solidFill>
              </a:rPr>
              <a:t>Available, locked and settled balances.</a:t>
            </a:r>
            <a:endParaRPr lang="en-US" sz="960" dirty="0"/>
          </a:p>
        </p:txBody>
      </p:sp>
      <p:sp>
        <p:nvSpPr>
          <p:cNvPr id="14" name="Shape 11"/>
          <p:cNvSpPr/>
          <p:nvPr/>
        </p:nvSpPr>
        <p:spPr>
          <a:xfrm>
            <a:off x="6400800" y="2240280"/>
            <a:ext cx="2286000" cy="1828800"/>
          </a:xfrm>
          <a:prstGeom prst="roundRect">
            <a:avLst>
              <a:gd name="adj" fmla="val 9000"/>
            </a:avLst>
          </a:prstGeom>
          <a:solidFill>
            <a:srgbClr val="FFFDF8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601968" y="2423160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📊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7086600" y="2468880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E1712"/>
                </a:solidFill>
              </a:rPr>
              <a:t>Fee report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6629400" y="2898648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68766E"/>
                </a:solidFill>
              </a:rPr>
              <a:t>KOWO commissions by group, user and date.</a:t>
            </a:r>
            <a:endParaRPr lang="en-US" sz="960" dirty="0"/>
          </a:p>
        </p:txBody>
      </p:sp>
      <p:sp>
        <p:nvSpPr>
          <p:cNvPr id="18" name="Shape 15"/>
          <p:cNvSpPr/>
          <p:nvPr/>
        </p:nvSpPr>
        <p:spPr>
          <a:xfrm>
            <a:off x="9144000" y="2240280"/>
            <a:ext cx="2286000" cy="1828800"/>
          </a:xfrm>
          <a:prstGeom prst="roundRect">
            <a:avLst>
              <a:gd name="adj" fmla="val 9000"/>
            </a:avLst>
          </a:prstGeom>
          <a:solidFill>
            <a:srgbClr val="FFFDF8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345168" y="2423160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📊</a:t>
            </a:r>
            <a:endParaRPr lang="en-US" sz="2000" dirty="0"/>
          </a:p>
        </p:txBody>
      </p:sp>
      <p:sp>
        <p:nvSpPr>
          <p:cNvPr id="20" name="Text 17"/>
          <p:cNvSpPr/>
          <p:nvPr/>
        </p:nvSpPr>
        <p:spPr>
          <a:xfrm>
            <a:off x="9829800" y="2468880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E1712"/>
                </a:solidFill>
              </a:rPr>
              <a:t>Exception report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9372600" y="2898648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68766E"/>
                </a:solidFill>
              </a:rPr>
              <a:t>Failures, reversals, pending flows and disputes.</a:t>
            </a:r>
            <a:endParaRPr lang="en-US" sz="960" dirty="0"/>
          </a:p>
        </p:txBody>
      </p:sp>
      <p:sp>
        <p:nvSpPr>
          <p:cNvPr id="22" name="Shape 19"/>
          <p:cNvSpPr/>
          <p:nvPr/>
        </p:nvSpPr>
        <p:spPr>
          <a:xfrm>
            <a:off x="1143000" y="4937760"/>
            <a:ext cx="9326880" cy="685800"/>
          </a:xfrm>
          <a:prstGeom prst="roundRect">
            <a:avLst>
              <a:gd name="adj" fmla="val 21333"/>
            </a:avLst>
          </a:prstGeom>
          <a:solidFill>
            <a:srgbClr val="FFF8E1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1143000" y="4937760"/>
            <a:ext cx="54864" cy="685800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1399032" y="5138928"/>
            <a:ext cx="88148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Minimum standard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1399032" y="5504688"/>
            <a:ext cx="8814816" cy="-640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CSV export + API endpoint + dashboard view + settlement statement.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502920" y="644652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Payment Infrastructure Requirements</a:t>
            </a:r>
            <a:endParaRPr lang="en-US" sz="850" dirty="0"/>
          </a:p>
        </p:txBody>
      </p:sp>
      <p:sp>
        <p:nvSpPr>
          <p:cNvPr id="27" name="Text 24"/>
          <p:cNvSpPr/>
          <p:nvPr/>
        </p:nvSpPr>
        <p:spPr>
          <a:xfrm>
            <a:off x="112928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13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23B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payment-infrastructure-pack/assets/kowo-logo-official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47472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0120" y="40233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</a:t>
            </a:r>
            <a:pPr indent="0" marL="0">
              <a:buNone/>
            </a:pPr>
            <a:r>
              <a:rPr lang="en-US" sz="1400" b="1" dirty="0">
                <a:solidFill>
                  <a:srgbClr val="FFC323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786384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13 · RISK CONTROLS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40080" y="1024128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</a:rPr>
              <a:t>Controls expected before scale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777240" y="2103120"/>
            <a:ext cx="3154680" cy="987552"/>
          </a:xfrm>
          <a:prstGeom prst="roundRect">
            <a:avLst>
              <a:gd name="adj" fmla="val 14815"/>
            </a:avLst>
          </a:prstGeom>
          <a:solidFill>
            <a:srgbClr val="1C563E"/>
          </a:solidFill>
          <a:ln w="12700">
            <a:solidFill>
              <a:srgbClr val="2C7655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777240" y="2103120"/>
            <a:ext cx="54864" cy="987552"/>
          </a:xfrm>
          <a:prstGeom prst="rect">
            <a:avLst/>
          </a:prstGeom>
          <a:solidFill>
            <a:srgbClr val="8DFFD3"/>
          </a:solidFill>
          <a:ln w="12700">
            <a:solidFill>
              <a:srgbClr val="8DFFD3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230428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Limits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033272" y="2670048"/>
            <a:ext cx="26426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Per user / group / day / month.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4526280" y="2103120"/>
            <a:ext cx="3154680" cy="987552"/>
          </a:xfrm>
          <a:prstGeom prst="roundRect">
            <a:avLst>
              <a:gd name="adj" fmla="val 14815"/>
            </a:avLst>
          </a:prstGeom>
          <a:solidFill>
            <a:srgbClr val="1C563E"/>
          </a:solidFill>
          <a:ln w="12700">
            <a:solidFill>
              <a:srgbClr val="2C7655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526280" y="2103120"/>
            <a:ext cx="54864" cy="987552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782312" y="230428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Velocity checks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4782312" y="2670048"/>
            <a:ext cx="26426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Detect unusual contribution frequency.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8275320" y="2103120"/>
            <a:ext cx="3154680" cy="987552"/>
          </a:xfrm>
          <a:prstGeom prst="roundRect">
            <a:avLst>
              <a:gd name="adj" fmla="val 14815"/>
            </a:avLst>
          </a:prstGeom>
          <a:solidFill>
            <a:srgbClr val="1C563E"/>
          </a:solidFill>
          <a:ln w="12700">
            <a:solidFill>
              <a:srgbClr val="2C7655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275320" y="2103120"/>
            <a:ext cx="54864" cy="987552"/>
          </a:xfrm>
          <a:prstGeom prst="rect">
            <a:avLst/>
          </a:prstGeom>
          <a:solidFill>
            <a:srgbClr val="8DFFD3"/>
          </a:solidFill>
          <a:ln w="12700">
            <a:solidFill>
              <a:srgbClr val="8DFFD3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531352" y="230428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Blacklists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8531352" y="2670048"/>
            <a:ext cx="26426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Blocked users, numbers and beneficiaries.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777240" y="3474720"/>
            <a:ext cx="3154680" cy="987552"/>
          </a:xfrm>
          <a:prstGeom prst="roundRect">
            <a:avLst>
              <a:gd name="adj" fmla="val 14815"/>
            </a:avLst>
          </a:prstGeom>
          <a:solidFill>
            <a:srgbClr val="1C563E"/>
          </a:solidFill>
          <a:ln w="12700">
            <a:solidFill>
              <a:srgbClr val="2C7655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77240" y="3474720"/>
            <a:ext cx="54864" cy="987552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033272" y="367588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Dispute process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1033272" y="4041648"/>
            <a:ext cx="26426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Clear handling for contested payments.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4526280" y="3474720"/>
            <a:ext cx="3154680" cy="987552"/>
          </a:xfrm>
          <a:prstGeom prst="roundRect">
            <a:avLst>
              <a:gd name="adj" fmla="val 14815"/>
            </a:avLst>
          </a:prstGeom>
          <a:solidFill>
            <a:srgbClr val="1C563E"/>
          </a:solidFill>
          <a:ln w="12700">
            <a:solidFill>
              <a:srgbClr val="2C7655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4526280" y="3474720"/>
            <a:ext cx="54864" cy="987552"/>
          </a:xfrm>
          <a:prstGeom prst="rect">
            <a:avLst/>
          </a:prstGeom>
          <a:solidFill>
            <a:srgbClr val="8DFFD3"/>
          </a:solidFill>
          <a:ln w="12700">
            <a:solidFill>
              <a:srgbClr val="8DFFD3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782312" y="367588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Manual review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4782312" y="4041648"/>
            <a:ext cx="26426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Partner escalation path for high-risk flows.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8275320" y="3474720"/>
            <a:ext cx="3154680" cy="987552"/>
          </a:xfrm>
          <a:prstGeom prst="roundRect">
            <a:avLst>
              <a:gd name="adj" fmla="val 14815"/>
            </a:avLst>
          </a:prstGeom>
          <a:solidFill>
            <a:srgbClr val="1C563E"/>
          </a:solidFill>
          <a:ln w="12700">
            <a:solidFill>
              <a:srgbClr val="2C7655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75320" y="3474720"/>
            <a:ext cx="54864" cy="987552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8531352" y="367588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Suspension policy</a:t>
            </a:r>
            <a:endParaRPr lang="en-US" sz="1400" dirty="0"/>
          </a:p>
        </p:txBody>
      </p:sp>
      <p:sp>
        <p:nvSpPr>
          <p:cNvPr id="29" name="Text 26"/>
          <p:cNvSpPr/>
          <p:nvPr/>
        </p:nvSpPr>
        <p:spPr>
          <a:xfrm>
            <a:off x="8531352" y="4041648"/>
            <a:ext cx="26426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Rules before freezing wallets or funds.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502920" y="644652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A9B8AE"/>
                </a:solidFill>
              </a:rPr>
              <a:t>Payment Infrastructure Requirements</a:t>
            </a:r>
            <a:endParaRPr lang="en-US" sz="850" dirty="0"/>
          </a:p>
        </p:txBody>
      </p:sp>
      <p:sp>
        <p:nvSpPr>
          <p:cNvPr id="31" name="Text 28"/>
          <p:cNvSpPr/>
          <p:nvPr/>
        </p:nvSpPr>
        <p:spPr>
          <a:xfrm>
            <a:off x="112928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A9B8AE"/>
                </a:solidFill>
              </a:rPr>
              <a:t>14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payment-infrastructure-pack/assets/kowo-logo-official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47472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0120" y="40233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B2B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</a:t>
            </a:r>
            <a:pPr indent="0" marL="0">
              <a:buNone/>
            </a:pPr>
            <a:r>
              <a:rPr lang="en-US" sz="1400" b="1" dirty="0">
                <a:solidFill>
                  <a:srgbClr val="FFC323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786384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14 · USER EXPERIENCE REQUIREMENTS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40080" y="1024128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E1712"/>
                </a:solidFill>
              </a:rPr>
              <a:t>Payment UX must be transparent for every participant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777240" y="2103120"/>
            <a:ext cx="2514600" cy="2057400"/>
          </a:xfrm>
          <a:prstGeom prst="roundRect">
            <a:avLst>
              <a:gd name="adj" fmla="val 8000"/>
            </a:avLst>
          </a:prstGeom>
          <a:solidFill>
            <a:srgbClr val="FFFDF8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78408" y="2286000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🟢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463040" y="233172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E1712"/>
                </a:solidFill>
              </a:rPr>
              <a:t>Status clarity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005840" y="2761488"/>
            <a:ext cx="20574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68766E"/>
                </a:solidFill>
              </a:rPr>
              <a:t>Paid, pending, failed, locked and released states.</a:t>
            </a:r>
            <a:endParaRPr lang="en-US" sz="960" dirty="0"/>
          </a:p>
        </p:txBody>
      </p:sp>
      <p:sp>
        <p:nvSpPr>
          <p:cNvPr id="10" name="Shape 7"/>
          <p:cNvSpPr/>
          <p:nvPr/>
        </p:nvSpPr>
        <p:spPr>
          <a:xfrm>
            <a:off x="3566160" y="2103120"/>
            <a:ext cx="2514600" cy="2057400"/>
          </a:xfrm>
          <a:prstGeom prst="roundRect">
            <a:avLst>
              <a:gd name="adj" fmla="val 8000"/>
            </a:avLst>
          </a:prstGeom>
          <a:solidFill>
            <a:srgbClr val="FFFDF8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767328" y="2286000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🔔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4251960" y="233172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E1712"/>
                </a:solidFill>
              </a:rPr>
              <a:t>Notifications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3794760" y="2761488"/>
            <a:ext cx="20574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68766E"/>
                </a:solidFill>
              </a:rPr>
              <a:t>Payment confirmations, reminders and failed action alerts.</a:t>
            </a:r>
            <a:endParaRPr lang="en-US" sz="960" dirty="0"/>
          </a:p>
        </p:txBody>
      </p:sp>
      <p:sp>
        <p:nvSpPr>
          <p:cNvPr id="14" name="Shape 11"/>
          <p:cNvSpPr/>
          <p:nvPr/>
        </p:nvSpPr>
        <p:spPr>
          <a:xfrm>
            <a:off x="6355080" y="2103120"/>
            <a:ext cx="2514600" cy="2057400"/>
          </a:xfrm>
          <a:prstGeom prst="roundRect">
            <a:avLst>
              <a:gd name="adj" fmla="val 8000"/>
            </a:avLst>
          </a:prstGeom>
          <a:solidFill>
            <a:srgbClr val="FFFDF8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556248" y="2286000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📜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7040880" y="233172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E1712"/>
                </a:solidFill>
              </a:rPr>
              <a:t>History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6583680" y="2761488"/>
            <a:ext cx="20574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68766E"/>
                </a:solidFill>
              </a:rPr>
              <a:t>Readable ledger for every user and group admin.</a:t>
            </a:r>
            <a:endParaRPr lang="en-US" sz="960" dirty="0"/>
          </a:p>
        </p:txBody>
      </p:sp>
      <p:sp>
        <p:nvSpPr>
          <p:cNvPr id="18" name="Shape 15"/>
          <p:cNvSpPr/>
          <p:nvPr/>
        </p:nvSpPr>
        <p:spPr>
          <a:xfrm>
            <a:off x="9144000" y="2103120"/>
            <a:ext cx="2514600" cy="2057400"/>
          </a:xfrm>
          <a:prstGeom prst="roundRect">
            <a:avLst>
              <a:gd name="adj" fmla="val 8000"/>
            </a:avLst>
          </a:prstGeom>
          <a:solidFill>
            <a:srgbClr val="FFFDF8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345168" y="2286000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🧾</a:t>
            </a:r>
            <a:endParaRPr lang="en-US" sz="2000" dirty="0"/>
          </a:p>
        </p:txBody>
      </p:sp>
      <p:sp>
        <p:nvSpPr>
          <p:cNvPr id="20" name="Text 17"/>
          <p:cNvSpPr/>
          <p:nvPr/>
        </p:nvSpPr>
        <p:spPr>
          <a:xfrm>
            <a:off x="9829800" y="233172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E1712"/>
                </a:solidFill>
              </a:rPr>
              <a:t>Receipts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9372600" y="2761488"/>
            <a:ext cx="20574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68766E"/>
                </a:solidFill>
              </a:rPr>
              <a:t>Receipts with PSP references and support IDs.</a:t>
            </a:r>
            <a:endParaRPr lang="en-US" sz="960" dirty="0"/>
          </a:p>
        </p:txBody>
      </p:sp>
      <p:sp>
        <p:nvSpPr>
          <p:cNvPr id="22" name="Text 19"/>
          <p:cNvSpPr/>
          <p:nvPr/>
        </p:nvSpPr>
        <p:spPr>
          <a:xfrm>
            <a:off x="502920" y="644652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Payment Infrastructure Requirements</a:t>
            </a:r>
            <a:endParaRPr lang="en-US" sz="850" dirty="0"/>
          </a:p>
        </p:txBody>
      </p:sp>
      <p:sp>
        <p:nvSpPr>
          <p:cNvPr id="23" name="Text 20"/>
          <p:cNvSpPr/>
          <p:nvPr/>
        </p:nvSpPr>
        <p:spPr>
          <a:xfrm>
            <a:off x="112928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15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payment-infrastructure-pack/assets/kowo-logo-official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47472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0120" y="40233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B2B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</a:t>
            </a:r>
            <a:pPr indent="0" marL="0">
              <a:buNone/>
            </a:pPr>
            <a:r>
              <a:rPr lang="en-US" sz="1400" b="1" dirty="0">
                <a:solidFill>
                  <a:srgbClr val="FFC323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786384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15 · KOWO COMMITMENTS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40080" y="1024128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E1712"/>
                </a:solidFill>
              </a:rPr>
              <a:t>KOWO will not operate as a payment institution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777240" y="1828800"/>
            <a:ext cx="5212080" cy="749808"/>
          </a:xfrm>
          <a:prstGeom prst="roundRect">
            <a:avLst>
              <a:gd name="adj" fmla="val 19512"/>
            </a:avLst>
          </a:prstGeom>
          <a:solidFill>
            <a:srgbClr val="F2F7F4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777240" y="1828800"/>
            <a:ext cx="54864" cy="749808"/>
          </a:xfrm>
          <a:prstGeom prst="rect">
            <a:avLst/>
          </a:prstGeom>
          <a:solidFill>
            <a:srgbClr val="123B2B"/>
          </a:solidFill>
          <a:ln w="12700">
            <a:solidFill>
              <a:srgbClr val="123B2B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2029968"/>
            <a:ext cx="4700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KOWO does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033272" y="2395728"/>
            <a:ext cx="4700016" cy="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Provide software, UX, group rules and notifications.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777240" y="2852928"/>
            <a:ext cx="5212080" cy="749808"/>
          </a:xfrm>
          <a:prstGeom prst="roundRect">
            <a:avLst>
              <a:gd name="adj" fmla="val 19512"/>
            </a:avLst>
          </a:prstGeom>
          <a:solidFill>
            <a:srgbClr val="F2F7F4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77240" y="2852928"/>
            <a:ext cx="54864" cy="749808"/>
          </a:xfrm>
          <a:prstGeom prst="rect">
            <a:avLst/>
          </a:prstGeom>
          <a:solidFill>
            <a:srgbClr val="123B2B"/>
          </a:solidFill>
          <a:ln w="12700">
            <a:solidFill>
              <a:srgbClr val="123B2B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33272" y="3054096"/>
            <a:ext cx="4700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KOWO does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033272" y="3419856"/>
            <a:ext cx="4700016" cy="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Display partner-side payment statuses and history.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777240" y="3877056"/>
            <a:ext cx="5212080" cy="749808"/>
          </a:xfrm>
          <a:prstGeom prst="roundRect">
            <a:avLst>
              <a:gd name="adj" fmla="val 19512"/>
            </a:avLst>
          </a:prstGeom>
          <a:solidFill>
            <a:srgbClr val="F2F7F4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777240" y="3877056"/>
            <a:ext cx="54864" cy="749808"/>
          </a:xfrm>
          <a:prstGeom prst="rect">
            <a:avLst/>
          </a:prstGeom>
          <a:solidFill>
            <a:srgbClr val="123B2B"/>
          </a:solidFill>
          <a:ln w="12700">
            <a:solidFill>
              <a:srgbClr val="123B2B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033272" y="4078224"/>
            <a:ext cx="4700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KOWO does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033272" y="4443984"/>
            <a:ext cx="4700016" cy="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Collect only platform fees via partner settlement.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6263640" y="1828800"/>
            <a:ext cx="5212080" cy="749808"/>
          </a:xfrm>
          <a:prstGeom prst="roundRect">
            <a:avLst>
              <a:gd name="adj" fmla="val 19512"/>
            </a:avLst>
          </a:prstGeom>
          <a:solidFill>
            <a:srgbClr val="FFF3F0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263640" y="1828800"/>
            <a:ext cx="54864" cy="749808"/>
          </a:xfrm>
          <a:prstGeom prst="rect">
            <a:avLst/>
          </a:prstGeom>
          <a:solidFill>
            <a:srgbClr val="B42318"/>
          </a:solidFill>
          <a:ln w="12700">
            <a:solidFill>
              <a:srgbClr val="B42318">
                <a:alpha val="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519672" y="2029968"/>
            <a:ext cx="4700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KOWO does not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6519672" y="2395728"/>
            <a:ext cx="4700016" cy="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Hold user funds on its own operational balance.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6263640" y="2852928"/>
            <a:ext cx="5212080" cy="749808"/>
          </a:xfrm>
          <a:prstGeom prst="roundRect">
            <a:avLst>
              <a:gd name="adj" fmla="val 19512"/>
            </a:avLst>
          </a:prstGeom>
          <a:solidFill>
            <a:srgbClr val="FFF3F0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263640" y="2852928"/>
            <a:ext cx="54864" cy="749808"/>
          </a:xfrm>
          <a:prstGeom prst="rect">
            <a:avLst/>
          </a:prstGeom>
          <a:solidFill>
            <a:srgbClr val="B42318"/>
          </a:solidFill>
          <a:ln w="12700">
            <a:solidFill>
              <a:srgbClr val="B42318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519672" y="3054096"/>
            <a:ext cx="4700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KOWO does not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6519672" y="3419856"/>
            <a:ext cx="4700016" cy="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Issue e-money, provide banking services or act as a PSP.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6263640" y="3877056"/>
            <a:ext cx="5212080" cy="749808"/>
          </a:xfrm>
          <a:prstGeom prst="roundRect">
            <a:avLst>
              <a:gd name="adj" fmla="val 19512"/>
            </a:avLst>
          </a:prstGeom>
          <a:solidFill>
            <a:srgbClr val="FFF3F0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6263640" y="3877056"/>
            <a:ext cx="54864" cy="749808"/>
          </a:xfrm>
          <a:prstGeom prst="rect">
            <a:avLst/>
          </a:prstGeom>
          <a:solidFill>
            <a:srgbClr val="B42318"/>
          </a:solidFill>
          <a:ln w="12700">
            <a:solidFill>
              <a:srgbClr val="B42318">
                <a:alpha val="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6519672" y="4078224"/>
            <a:ext cx="4700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KOWO does not</a:t>
            </a:r>
            <a:endParaRPr lang="en-US" sz="1400" dirty="0"/>
          </a:p>
        </p:txBody>
      </p:sp>
      <p:sp>
        <p:nvSpPr>
          <p:cNvPr id="29" name="Text 26"/>
          <p:cNvSpPr/>
          <p:nvPr/>
        </p:nvSpPr>
        <p:spPr>
          <a:xfrm>
            <a:off x="6519672" y="4443984"/>
            <a:ext cx="4700016" cy="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Promise investment returns or execute regulated investment services.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502920" y="644652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Payment Infrastructure Requirements</a:t>
            </a:r>
            <a:endParaRPr lang="en-US" sz="850" dirty="0"/>
          </a:p>
        </p:txBody>
      </p:sp>
      <p:sp>
        <p:nvSpPr>
          <p:cNvPr id="31" name="Text 28"/>
          <p:cNvSpPr/>
          <p:nvPr/>
        </p:nvSpPr>
        <p:spPr>
          <a:xfrm>
            <a:off x="112928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16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23B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payment-infrastructure-pack/assets/kowo-logo-official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47472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0120" y="40233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</a:t>
            </a:r>
            <a:pPr indent="0" marL="0">
              <a:buNone/>
            </a:pPr>
            <a:r>
              <a:rPr lang="en-US" sz="1400" b="1" dirty="0">
                <a:solidFill>
                  <a:srgbClr val="FFC323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786384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16 · NON-GOALS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40080" y="1024128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</a:rPr>
              <a:t>Architectures KOWO wants to avoid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914400" y="2103120"/>
            <a:ext cx="3017520" cy="1828800"/>
          </a:xfrm>
          <a:prstGeom prst="roundRect">
            <a:avLst>
              <a:gd name="adj" fmla="val 8000"/>
            </a:avLst>
          </a:prstGeom>
          <a:solidFill>
            <a:srgbClr val="1C563E"/>
          </a:solidFill>
          <a:ln w="12700">
            <a:solidFill>
              <a:srgbClr val="2C7655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914400" y="2103120"/>
            <a:ext cx="54864" cy="1828800"/>
          </a:xfrm>
          <a:prstGeom prst="rect">
            <a:avLst/>
          </a:prstGeom>
          <a:solidFill>
            <a:srgbClr val="B42318"/>
          </a:solidFill>
          <a:ln w="12700">
            <a:solidFill>
              <a:srgbClr val="B42318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70432" y="2304288"/>
            <a:ext cx="2505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Single merchant balance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170432" y="2670048"/>
            <a:ext cx="2505456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All user contributions landing on one KOWO merchant account before redistribution.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4572000" y="2103120"/>
            <a:ext cx="3017520" cy="1828800"/>
          </a:xfrm>
          <a:prstGeom prst="roundRect">
            <a:avLst>
              <a:gd name="adj" fmla="val 8000"/>
            </a:avLst>
          </a:prstGeom>
          <a:solidFill>
            <a:srgbClr val="1C563E"/>
          </a:solidFill>
          <a:ln w="12700">
            <a:solidFill>
              <a:srgbClr val="2C7655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572000" y="2103120"/>
            <a:ext cx="54864" cy="1828800"/>
          </a:xfrm>
          <a:prstGeom prst="rect">
            <a:avLst/>
          </a:prstGeom>
          <a:solidFill>
            <a:srgbClr val="B42318"/>
          </a:solidFill>
          <a:ln w="12700">
            <a:solidFill>
              <a:srgbClr val="B42318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828032" y="2304288"/>
            <a:ext cx="2505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Manual payout operations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4828032" y="2670048"/>
            <a:ext cx="2505456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KOWO manually deciding and executing payouts outside a partner-controlled workflow.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8229600" y="2103120"/>
            <a:ext cx="3017520" cy="1828800"/>
          </a:xfrm>
          <a:prstGeom prst="roundRect">
            <a:avLst>
              <a:gd name="adj" fmla="val 8000"/>
            </a:avLst>
          </a:prstGeom>
          <a:solidFill>
            <a:srgbClr val="1C563E"/>
          </a:solidFill>
          <a:ln w="12700">
            <a:solidFill>
              <a:srgbClr val="2C7655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229600" y="2103120"/>
            <a:ext cx="54864" cy="1828800"/>
          </a:xfrm>
          <a:prstGeom prst="rect">
            <a:avLst/>
          </a:prstGeom>
          <a:solidFill>
            <a:srgbClr val="B42318"/>
          </a:solidFill>
          <a:ln w="12700">
            <a:solidFill>
              <a:srgbClr val="B42318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485632" y="2304288"/>
            <a:ext cx="2505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Opaque fund status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8485632" y="2670048"/>
            <a:ext cx="2505456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Users cannot clearly see whether funds are paid, locked, pending or released.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914400" y="5074920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KOWO is looking for a partner that can grow with the platform, not only process card/Mobile Money checkout.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502920" y="644652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A9B8AE"/>
                </a:solidFill>
              </a:rPr>
              <a:t>Payment Infrastructure Requirements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112928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A9B8AE"/>
                </a:solidFill>
              </a:rPr>
              <a:t>17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6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payment-infrastructure-pack/assets/kowo-logo-official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47472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0120" y="40233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B2B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</a:t>
            </a:r>
            <a:pPr indent="0" marL="0">
              <a:buNone/>
            </a:pPr>
            <a:r>
              <a:rPr lang="en-US" sz="1400" b="1" dirty="0">
                <a:solidFill>
                  <a:srgbClr val="FFC323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786384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17 · PARTNER ASSESSMENT CRITERIA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40080" y="1024128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E1712"/>
                </a:solidFill>
              </a:rPr>
              <a:t>How KOWO will evaluate payment partners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777240" y="1783080"/>
            <a:ext cx="4846320" cy="841248"/>
          </a:xfrm>
          <a:prstGeom prst="roundRect">
            <a:avLst>
              <a:gd name="adj" fmla="val 17391"/>
            </a:avLst>
          </a:prstGeom>
          <a:solidFill>
            <a:srgbClr val="F2F7F4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777240" y="1783080"/>
            <a:ext cx="54864" cy="841248"/>
          </a:xfrm>
          <a:prstGeom prst="rect">
            <a:avLst/>
          </a:prstGeom>
          <a:solidFill>
            <a:srgbClr val="123B2B"/>
          </a:solidFill>
          <a:ln w="12700">
            <a:solidFill>
              <a:srgbClr val="123B2B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1984248"/>
            <a:ext cx="43342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Regulatory fit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033272" y="2350008"/>
            <a:ext cx="4334256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Ability to support platform model with user wallets or segregated balances.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6263640" y="1783080"/>
            <a:ext cx="4846320" cy="841248"/>
          </a:xfrm>
          <a:prstGeom prst="roundRect">
            <a:avLst>
              <a:gd name="adj" fmla="val 17391"/>
            </a:avLst>
          </a:prstGeom>
          <a:solidFill>
            <a:srgbClr val="FFF8E1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263640" y="1783080"/>
            <a:ext cx="54864" cy="841248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19672" y="1984248"/>
            <a:ext cx="43342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Wallet features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6519672" y="2350008"/>
            <a:ext cx="4334256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Individual balances, locked amounts, split fees and payouts.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777240" y="2944368"/>
            <a:ext cx="4846320" cy="841248"/>
          </a:xfrm>
          <a:prstGeom prst="roundRect">
            <a:avLst>
              <a:gd name="adj" fmla="val 17391"/>
            </a:avLst>
          </a:prstGeom>
          <a:solidFill>
            <a:srgbClr val="F2F7F4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777240" y="2944368"/>
            <a:ext cx="54864" cy="841248"/>
          </a:xfrm>
          <a:prstGeom prst="rect">
            <a:avLst/>
          </a:prstGeom>
          <a:solidFill>
            <a:srgbClr val="123B2B"/>
          </a:solidFill>
          <a:ln w="12700">
            <a:solidFill>
              <a:srgbClr val="123B2B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033272" y="3145536"/>
            <a:ext cx="43342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API maturity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033272" y="3511296"/>
            <a:ext cx="4334256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Reliable docs, sandbox, webhooks and idempotency.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6263640" y="2944368"/>
            <a:ext cx="4846320" cy="841248"/>
          </a:xfrm>
          <a:prstGeom prst="roundRect">
            <a:avLst>
              <a:gd name="adj" fmla="val 17391"/>
            </a:avLst>
          </a:prstGeom>
          <a:solidFill>
            <a:srgbClr val="FFF8E1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263640" y="2944368"/>
            <a:ext cx="54864" cy="841248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519672" y="3145536"/>
            <a:ext cx="43342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Risk process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6519672" y="3511296"/>
            <a:ext cx="4334256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Clear policy for reviews, suspensions and fund freezes.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777240" y="4105656"/>
            <a:ext cx="4846320" cy="841248"/>
          </a:xfrm>
          <a:prstGeom prst="roundRect">
            <a:avLst>
              <a:gd name="adj" fmla="val 17391"/>
            </a:avLst>
          </a:prstGeom>
          <a:solidFill>
            <a:srgbClr val="F2F7F4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777240" y="4105656"/>
            <a:ext cx="54864" cy="841248"/>
          </a:xfrm>
          <a:prstGeom prst="rect">
            <a:avLst/>
          </a:prstGeom>
          <a:solidFill>
            <a:srgbClr val="123B2B"/>
          </a:solidFill>
          <a:ln w="12700">
            <a:solidFill>
              <a:srgbClr val="123B2B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1033272" y="4306824"/>
            <a:ext cx="43342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Geographic coverage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1033272" y="4672584"/>
            <a:ext cx="4334256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Bénin first, then UEMOA / Africa / diaspora corridors.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6263640" y="4105656"/>
            <a:ext cx="4846320" cy="841248"/>
          </a:xfrm>
          <a:prstGeom prst="roundRect">
            <a:avLst>
              <a:gd name="adj" fmla="val 17391"/>
            </a:avLst>
          </a:prstGeom>
          <a:solidFill>
            <a:srgbClr val="FFF8E1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6263640" y="4105656"/>
            <a:ext cx="54864" cy="841248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6519672" y="4306824"/>
            <a:ext cx="43342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Commercial model</a:t>
            </a:r>
            <a:endParaRPr lang="en-US" sz="1400" dirty="0"/>
          </a:p>
        </p:txBody>
      </p:sp>
      <p:sp>
        <p:nvSpPr>
          <p:cNvPr id="29" name="Text 26"/>
          <p:cNvSpPr/>
          <p:nvPr/>
        </p:nvSpPr>
        <p:spPr>
          <a:xfrm>
            <a:off x="6519672" y="4672584"/>
            <a:ext cx="4334256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Transparent fees that preserve KOWO’s user economics.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502920" y="644652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Payment Infrastructure Requirements</a:t>
            </a:r>
            <a:endParaRPr lang="en-US" sz="850" dirty="0"/>
          </a:p>
        </p:txBody>
      </p:sp>
      <p:sp>
        <p:nvSpPr>
          <p:cNvPr id="31" name="Text 28"/>
          <p:cNvSpPr/>
          <p:nvPr/>
        </p:nvSpPr>
        <p:spPr>
          <a:xfrm>
            <a:off x="112928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18</a:t>
            </a:r>
            <a:endParaRPr lang="en-US" sz="8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6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payment-infrastructure-pack/assets/kowo-logo-official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47472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0120" y="40233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B2B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</a:t>
            </a:r>
            <a:pPr indent="0" marL="0">
              <a:buNone/>
            </a:pPr>
            <a:r>
              <a:rPr lang="en-US" sz="1400" b="1" dirty="0">
                <a:solidFill>
                  <a:srgbClr val="FFC323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786384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18 · QUESTIONS FOR PROSPECTIVE PARTNERS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40080" y="1024128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E1712"/>
                </a:solidFill>
              </a:rPr>
              <a:t>Qualification questions before integration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822960" y="1737360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0E1712"/>
                </a:solidFill>
              </a:rPr>
              <a:t>1. Can you create or map one wallet/balance per KOWO user?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309360" y="1737360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0E1712"/>
                </a:solidFill>
              </a:rPr>
              <a:t>2. Can you lock a caution/guarantee amount at user level?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822960" y="2578608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0E1712"/>
                </a:solidFill>
              </a:rPr>
              <a:t>3. Can your system automatically split platform commission?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309360" y="2578608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0E1712"/>
                </a:solidFill>
              </a:rPr>
              <a:t>4. Can payouts be executed to the scheduled beneficiary according to app rules?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22960" y="3419856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0E1712"/>
                </a:solidFill>
              </a:rPr>
              <a:t>5. What conditions trigger account suspension or fund freezing?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309360" y="3419856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0E1712"/>
                </a:solidFill>
              </a:rPr>
              <a:t>6. Who performs KYC/AML checks and what are the limits per user?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22960" y="4261104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0E1712"/>
                </a:solidFill>
              </a:rPr>
              <a:t>7. Can you provide exportable ledger and reconciliation reports?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309360" y="4261104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0E1712"/>
                </a:solidFill>
              </a:rPr>
              <a:t>8. Can you validate this model contractually before launch?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502920" y="644652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Payment Infrastructure Requirements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112928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19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payment-infrastructure-pack/assets/kowo-logo-official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47472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0120" y="40233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B2B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</a:t>
            </a:r>
            <a:pPr indent="0" marL="0">
              <a:buNone/>
            </a:pPr>
            <a:r>
              <a:rPr lang="en-US" sz="1400" b="1" dirty="0">
                <a:solidFill>
                  <a:srgbClr val="FFC323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786384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01 · EXECUTIVE ASK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40080" y="1024128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E1712"/>
                </a:solidFill>
              </a:rPr>
              <a:t>What KOWO needs from a payment partner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6172200" y="777240"/>
            <a:ext cx="5285232" cy="987552"/>
          </a:xfrm>
          <a:prstGeom prst="roundRect">
            <a:avLst>
              <a:gd name="adj" fmla="val 14815"/>
            </a:avLst>
          </a:prstGeom>
          <a:solidFill>
            <a:srgbClr val="FFFDF8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172200" y="777240"/>
            <a:ext cx="54864" cy="987552"/>
          </a:xfrm>
          <a:prstGeom prst="rect">
            <a:avLst/>
          </a:prstGeom>
          <a:solidFill>
            <a:srgbClr val="123B2B"/>
          </a:solidFill>
          <a:ln w="12700">
            <a:solidFill>
              <a:srgbClr val="123B2B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28232" y="978408"/>
            <a:ext cx="47731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Core request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28232" y="1344168"/>
            <a:ext cx="47731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Provide wallet or ledger capabilities per user, with partner-controlled payment flows, automated commission split and auditable transaction records.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6172200" y="2057400"/>
            <a:ext cx="1645920" cy="1828800"/>
          </a:xfrm>
          <a:prstGeom prst="roundRect">
            <a:avLst>
              <a:gd name="adj" fmla="val 10000"/>
            </a:avLst>
          </a:prstGeom>
          <a:solidFill>
            <a:srgbClr val="FFFDF8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373368" y="2240280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👤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6858000" y="2286000"/>
            <a:ext cx="777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E1712"/>
                </a:solidFill>
              </a:rPr>
              <a:t>User wallets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715768"/>
            <a:ext cx="1188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68766E"/>
                </a:solidFill>
              </a:rPr>
              <a:t>Each user has an individual wallet/account or segregated balance.</a:t>
            </a:r>
            <a:endParaRPr lang="en-US" sz="960" dirty="0"/>
          </a:p>
        </p:txBody>
      </p:sp>
      <p:sp>
        <p:nvSpPr>
          <p:cNvPr id="14" name="Shape 11"/>
          <p:cNvSpPr/>
          <p:nvPr/>
        </p:nvSpPr>
        <p:spPr>
          <a:xfrm>
            <a:off x="8001000" y="2057400"/>
            <a:ext cx="1645920" cy="1828800"/>
          </a:xfrm>
          <a:prstGeom prst="roundRect">
            <a:avLst>
              <a:gd name="adj" fmla="val 10000"/>
            </a:avLst>
          </a:prstGeom>
          <a:solidFill>
            <a:srgbClr val="FFFDF8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02168" y="2240280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🔒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8686800" y="2286000"/>
            <a:ext cx="777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E1712"/>
                </a:solidFill>
              </a:rPr>
              <a:t>Locked balance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8229600" y="2715768"/>
            <a:ext cx="1188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68766E"/>
                </a:solidFill>
              </a:rPr>
              <a:t>Caution/deposit can be held by the regulated partner, not KOWO.</a:t>
            </a:r>
            <a:endParaRPr lang="en-US" sz="960" dirty="0"/>
          </a:p>
        </p:txBody>
      </p:sp>
      <p:sp>
        <p:nvSpPr>
          <p:cNvPr id="18" name="Shape 15"/>
          <p:cNvSpPr/>
          <p:nvPr/>
        </p:nvSpPr>
        <p:spPr>
          <a:xfrm>
            <a:off x="9829800" y="2057400"/>
            <a:ext cx="1645920" cy="1828800"/>
          </a:xfrm>
          <a:prstGeom prst="roundRect">
            <a:avLst>
              <a:gd name="adj" fmla="val 10000"/>
            </a:avLst>
          </a:prstGeom>
          <a:solidFill>
            <a:srgbClr val="FFFDF8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030968" y="2240280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％</a:t>
            </a:r>
            <a:endParaRPr lang="en-US" sz="2000" dirty="0"/>
          </a:p>
        </p:txBody>
      </p:sp>
      <p:sp>
        <p:nvSpPr>
          <p:cNvPr id="20" name="Text 17"/>
          <p:cNvSpPr/>
          <p:nvPr/>
        </p:nvSpPr>
        <p:spPr>
          <a:xfrm>
            <a:off x="10515600" y="2286000"/>
            <a:ext cx="777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E1712"/>
                </a:solidFill>
              </a:rPr>
              <a:t>Fee split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10058400" y="2715768"/>
            <a:ext cx="1188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68766E"/>
                </a:solidFill>
              </a:rPr>
              <a:t>KOWO commission is collected automatically and separately.</a:t>
            </a:r>
            <a:endParaRPr lang="en-US" sz="960" dirty="0"/>
          </a:p>
        </p:txBody>
      </p:sp>
      <p:sp>
        <p:nvSpPr>
          <p:cNvPr id="22" name="Shape 19"/>
          <p:cNvSpPr/>
          <p:nvPr/>
        </p:nvSpPr>
        <p:spPr>
          <a:xfrm>
            <a:off x="6172200" y="4160520"/>
            <a:ext cx="1645920" cy="1600200"/>
          </a:xfrm>
          <a:prstGeom prst="roundRect">
            <a:avLst>
              <a:gd name="adj" fmla="val 10286"/>
            </a:avLst>
          </a:prstGeom>
          <a:solidFill>
            <a:srgbClr val="FFFDF8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73368" y="4343400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📄</a:t>
            </a:r>
            <a:endParaRPr lang="en-US" sz="2000" dirty="0"/>
          </a:p>
        </p:txBody>
      </p:sp>
      <p:sp>
        <p:nvSpPr>
          <p:cNvPr id="24" name="Text 21"/>
          <p:cNvSpPr/>
          <p:nvPr/>
        </p:nvSpPr>
        <p:spPr>
          <a:xfrm>
            <a:off x="6858000" y="4389120"/>
            <a:ext cx="777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E1712"/>
                </a:solidFill>
              </a:rPr>
              <a:t>Traceability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6400800" y="4818888"/>
            <a:ext cx="1188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68766E"/>
                </a:solidFill>
              </a:rPr>
              <a:t>Ledger, webhooks, reconciliation and audit exports.</a:t>
            </a:r>
            <a:endParaRPr lang="en-US" sz="960" dirty="0"/>
          </a:p>
        </p:txBody>
      </p:sp>
      <p:sp>
        <p:nvSpPr>
          <p:cNvPr id="26" name="Shape 23"/>
          <p:cNvSpPr/>
          <p:nvPr/>
        </p:nvSpPr>
        <p:spPr>
          <a:xfrm>
            <a:off x="8001000" y="4160520"/>
            <a:ext cx="1645920" cy="1600200"/>
          </a:xfrm>
          <a:prstGeom prst="roundRect">
            <a:avLst>
              <a:gd name="adj" fmla="val 10286"/>
            </a:avLst>
          </a:prstGeom>
          <a:solidFill>
            <a:srgbClr val="FFFDF8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202168" y="4343400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🛡️</a:t>
            </a:r>
            <a:endParaRPr lang="en-US" sz="2000" dirty="0"/>
          </a:p>
        </p:txBody>
      </p:sp>
      <p:sp>
        <p:nvSpPr>
          <p:cNvPr id="28" name="Text 25"/>
          <p:cNvSpPr/>
          <p:nvPr/>
        </p:nvSpPr>
        <p:spPr>
          <a:xfrm>
            <a:off x="8686800" y="4389120"/>
            <a:ext cx="777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E1712"/>
                </a:solidFill>
              </a:rPr>
              <a:t>Compliance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0" y="4818888"/>
            <a:ext cx="1188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68766E"/>
                </a:solidFill>
              </a:rPr>
              <a:t>KYC/AML rules aligned with partner obligations.</a:t>
            </a:r>
            <a:endParaRPr lang="en-US" sz="960" dirty="0"/>
          </a:p>
        </p:txBody>
      </p:sp>
      <p:sp>
        <p:nvSpPr>
          <p:cNvPr id="30" name="Shape 27"/>
          <p:cNvSpPr/>
          <p:nvPr/>
        </p:nvSpPr>
        <p:spPr>
          <a:xfrm>
            <a:off x="9829800" y="4160520"/>
            <a:ext cx="1645920" cy="1600200"/>
          </a:xfrm>
          <a:prstGeom prst="roundRect">
            <a:avLst>
              <a:gd name="adj" fmla="val 10286"/>
            </a:avLst>
          </a:prstGeom>
          <a:solidFill>
            <a:srgbClr val="FFFDF8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10030968" y="4343400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⚙️</a:t>
            </a:r>
            <a:endParaRPr lang="en-US" sz="2000" dirty="0"/>
          </a:p>
        </p:txBody>
      </p:sp>
      <p:sp>
        <p:nvSpPr>
          <p:cNvPr id="32" name="Text 29"/>
          <p:cNvSpPr/>
          <p:nvPr/>
        </p:nvSpPr>
        <p:spPr>
          <a:xfrm>
            <a:off x="10515600" y="4389120"/>
            <a:ext cx="777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E1712"/>
                </a:solidFill>
              </a:rPr>
              <a:t>API-first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10058400" y="4818888"/>
            <a:ext cx="1188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68766E"/>
                </a:solidFill>
              </a:rPr>
              <a:t>Clear APIs for funding, holds, payouts and events.</a:t>
            </a:r>
            <a:endParaRPr lang="en-US" sz="960" dirty="0"/>
          </a:p>
        </p:txBody>
      </p:sp>
      <p:sp>
        <p:nvSpPr>
          <p:cNvPr id="34" name="Text 31"/>
          <p:cNvSpPr/>
          <p:nvPr/>
        </p:nvSpPr>
        <p:spPr>
          <a:xfrm>
            <a:off x="502920" y="644652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Payment Infrastructure Requirements</a:t>
            </a:r>
            <a:endParaRPr lang="en-US" sz="850" dirty="0"/>
          </a:p>
        </p:txBody>
      </p:sp>
      <p:sp>
        <p:nvSpPr>
          <p:cNvPr id="35" name="Text 32"/>
          <p:cNvSpPr/>
          <p:nvPr/>
        </p:nvSpPr>
        <p:spPr>
          <a:xfrm>
            <a:off x="112928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02</a:t>
            </a:r>
            <a:endParaRPr lang="en-US" sz="8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6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payment-infrastructure-pack/assets/kowo-logo-official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47472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0120" y="40233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B2B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</a:t>
            </a:r>
            <a:pPr indent="0" marL="0">
              <a:buNone/>
            </a:pPr>
            <a:r>
              <a:rPr lang="en-US" sz="1400" b="1" dirty="0">
                <a:solidFill>
                  <a:srgbClr val="FFC323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786384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19 · IMPLEMENTATION PHASES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40080" y="1024128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E1712"/>
                </a:solidFill>
              </a:rPr>
              <a:t>From sandbox to controlled launch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822960" y="2377440"/>
            <a:ext cx="2331720" cy="1828800"/>
          </a:xfrm>
          <a:prstGeom prst="roundRect">
            <a:avLst>
              <a:gd name="adj" fmla="val 8000"/>
            </a:avLst>
          </a:prstGeom>
          <a:solidFill>
            <a:srgbClr val="F2F7F4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22960" y="2377440"/>
            <a:ext cx="54864" cy="1828800"/>
          </a:xfrm>
          <a:prstGeom prst="rect">
            <a:avLst/>
          </a:prstGeom>
          <a:solidFill>
            <a:srgbClr val="123B2B"/>
          </a:solidFill>
          <a:ln w="12700">
            <a:solidFill>
              <a:srgbClr val="123B2B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2578608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Phase 1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078992" y="2944368"/>
            <a:ext cx="1819656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Sandbox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API tests, wallet mapping, webhooks.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200400" y="3291840"/>
            <a:ext cx="320040" cy="0"/>
          </a:xfrm>
          <a:prstGeom prst="line">
            <a:avLst/>
          </a:prstGeom>
          <a:noFill/>
          <a:ln w="12700">
            <a:solidFill>
              <a:srgbClr val="FFC323"/>
            </a:solidFill>
            <a:prstDash val="solid"/>
            <a:headEnd type="none"/>
            <a:tailEnd type="triangle"/>
          </a:ln>
        </p:spPr>
      </p:sp>
      <p:sp>
        <p:nvSpPr>
          <p:cNvPr id="11" name="Shape 8"/>
          <p:cNvSpPr/>
          <p:nvPr/>
        </p:nvSpPr>
        <p:spPr>
          <a:xfrm>
            <a:off x="3611880" y="2377440"/>
            <a:ext cx="2331720" cy="1828800"/>
          </a:xfrm>
          <a:prstGeom prst="roundRect">
            <a:avLst>
              <a:gd name="adj" fmla="val 8000"/>
            </a:avLst>
          </a:prstGeom>
          <a:solidFill>
            <a:srgbClr val="FFF8E1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611880" y="2377440"/>
            <a:ext cx="54864" cy="1828800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867912" y="2578608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Phase 2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3867912" y="2944368"/>
            <a:ext cx="1819656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Pilot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Limited users, low limits, manual monitoring.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5989320" y="3291840"/>
            <a:ext cx="320040" cy="0"/>
          </a:xfrm>
          <a:prstGeom prst="line">
            <a:avLst/>
          </a:prstGeom>
          <a:noFill/>
          <a:ln w="12700">
            <a:solidFill>
              <a:srgbClr val="FFC323"/>
            </a:solidFill>
            <a:prstDash val="solid"/>
            <a:headEnd type="none"/>
            <a:tailEnd type="triangle"/>
          </a:ln>
        </p:spPr>
      </p:sp>
      <p:sp>
        <p:nvSpPr>
          <p:cNvPr id="16" name="Shape 13"/>
          <p:cNvSpPr/>
          <p:nvPr/>
        </p:nvSpPr>
        <p:spPr>
          <a:xfrm>
            <a:off x="6400800" y="2377440"/>
            <a:ext cx="2331720" cy="1828800"/>
          </a:xfrm>
          <a:prstGeom prst="roundRect">
            <a:avLst>
              <a:gd name="adj" fmla="val 8000"/>
            </a:avLst>
          </a:prstGeom>
          <a:solidFill>
            <a:srgbClr val="F2F7F4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400800" y="2377440"/>
            <a:ext cx="54864" cy="1828800"/>
          </a:xfrm>
          <a:prstGeom prst="rect">
            <a:avLst/>
          </a:prstGeom>
          <a:solidFill>
            <a:srgbClr val="123B2B"/>
          </a:solidFill>
          <a:ln w="12700">
            <a:solidFill>
              <a:srgbClr val="123B2B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656832" y="2578608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Phase 3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6656832" y="2944368"/>
            <a:ext cx="1819656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Launch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Mobile Money/card funding, automated fees, reporting.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8778240" y="3291840"/>
            <a:ext cx="320040" cy="0"/>
          </a:xfrm>
          <a:prstGeom prst="line">
            <a:avLst/>
          </a:prstGeom>
          <a:noFill/>
          <a:ln w="12700">
            <a:solidFill>
              <a:srgbClr val="FFC323"/>
            </a:solidFill>
            <a:prstDash val="solid"/>
            <a:headEnd type="none"/>
            <a:tailEnd type="triangle"/>
          </a:ln>
        </p:spPr>
      </p:sp>
      <p:sp>
        <p:nvSpPr>
          <p:cNvPr id="21" name="Shape 18"/>
          <p:cNvSpPr/>
          <p:nvPr/>
        </p:nvSpPr>
        <p:spPr>
          <a:xfrm>
            <a:off x="9189720" y="2377440"/>
            <a:ext cx="2331720" cy="1828800"/>
          </a:xfrm>
          <a:prstGeom prst="roundRect">
            <a:avLst>
              <a:gd name="adj" fmla="val 8000"/>
            </a:avLst>
          </a:prstGeom>
          <a:solidFill>
            <a:srgbClr val="FFF8E1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9189720" y="2377440"/>
            <a:ext cx="54864" cy="1828800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45752" y="2578608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Phase 4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9445752" y="2944368"/>
            <a:ext cx="1819656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Scale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Higher limits, expanded coverage, partner review cadence.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502920" y="644652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Payment Infrastructure Requirements</a:t>
            </a:r>
            <a:endParaRPr lang="en-US" sz="850" dirty="0"/>
          </a:p>
        </p:txBody>
      </p:sp>
      <p:sp>
        <p:nvSpPr>
          <p:cNvPr id="26" name="Text 23"/>
          <p:cNvSpPr/>
          <p:nvPr/>
        </p:nvSpPr>
        <p:spPr>
          <a:xfrm>
            <a:off x="112928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20</a:t>
            </a:r>
            <a:endParaRPr lang="en-US" sz="8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6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payment-infrastructure-pack/assets/kowo-logo-official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47472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0120" y="40233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B2B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</a:t>
            </a:r>
            <a:pPr indent="0" marL="0">
              <a:buNone/>
            </a:pPr>
            <a:r>
              <a:rPr lang="en-US" sz="1400" b="1" dirty="0">
                <a:solidFill>
                  <a:srgbClr val="FFC323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786384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20 · INFRASTRUCTURE ALIGNMENT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40080" y="1024128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E1712"/>
                </a:solidFill>
              </a:rPr>
              <a:t>How payment data connects with KOWO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777240" y="2057400"/>
            <a:ext cx="3154680" cy="960120"/>
          </a:xfrm>
          <a:prstGeom prst="roundRect">
            <a:avLst>
              <a:gd name="adj" fmla="val 15238"/>
            </a:avLst>
          </a:prstGeom>
          <a:solidFill>
            <a:srgbClr val="FFFFFF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777240" y="2057400"/>
            <a:ext cx="54864" cy="960120"/>
          </a:xfrm>
          <a:prstGeom prst="rect">
            <a:avLst/>
          </a:prstGeom>
          <a:solidFill>
            <a:srgbClr val="123B2B"/>
          </a:solidFill>
          <a:ln w="12700">
            <a:solidFill>
              <a:srgbClr val="123B2B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225856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KOWO app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033272" y="2624328"/>
            <a:ext cx="264261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Mobile experience and group rules.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4526280" y="2057400"/>
            <a:ext cx="3154680" cy="960120"/>
          </a:xfrm>
          <a:prstGeom prst="roundRect">
            <a:avLst>
              <a:gd name="adj" fmla="val 15238"/>
            </a:avLst>
          </a:prstGeom>
          <a:solidFill>
            <a:srgbClr val="FFFFFF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526280" y="2057400"/>
            <a:ext cx="54864" cy="960120"/>
          </a:xfrm>
          <a:prstGeom prst="rect">
            <a:avLst/>
          </a:prstGeom>
          <a:solidFill>
            <a:srgbClr val="123B2B"/>
          </a:solidFill>
          <a:ln w="12700">
            <a:solidFill>
              <a:srgbClr val="123B2B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782312" y="225856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Render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4782312" y="2624328"/>
            <a:ext cx="264261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Backend API and orchestration logic.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8275320" y="2057400"/>
            <a:ext cx="3154680" cy="960120"/>
          </a:xfrm>
          <a:prstGeom prst="roundRect">
            <a:avLst>
              <a:gd name="adj" fmla="val 15238"/>
            </a:avLst>
          </a:prstGeom>
          <a:solidFill>
            <a:srgbClr val="FFFFFF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275320" y="2057400"/>
            <a:ext cx="54864" cy="960120"/>
          </a:xfrm>
          <a:prstGeom prst="rect">
            <a:avLst/>
          </a:prstGeom>
          <a:solidFill>
            <a:srgbClr val="123B2B"/>
          </a:solidFill>
          <a:ln w="12700">
            <a:solidFill>
              <a:srgbClr val="123B2B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531352" y="225856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Supabase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8531352" y="2624328"/>
            <a:ext cx="264261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Application database and user data.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777240" y="3383280"/>
            <a:ext cx="3154680" cy="960120"/>
          </a:xfrm>
          <a:prstGeom prst="roundRect">
            <a:avLst>
              <a:gd name="adj" fmla="val 15238"/>
            </a:avLst>
          </a:prstGeom>
          <a:solidFill>
            <a:srgbClr val="FFFFFF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77240" y="3383280"/>
            <a:ext cx="54864" cy="960120"/>
          </a:xfrm>
          <a:prstGeom prst="rect">
            <a:avLst/>
          </a:prstGeom>
          <a:solidFill>
            <a:srgbClr val="123B2B"/>
          </a:solidFill>
          <a:ln w="12700">
            <a:solidFill>
              <a:srgbClr val="123B2B">
                <a:alpha val="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033272" y="358444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Sumsub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1033272" y="3950208"/>
            <a:ext cx="264261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KYC verification workflow.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4526280" y="3383280"/>
            <a:ext cx="3154680" cy="960120"/>
          </a:xfrm>
          <a:prstGeom prst="roundRect">
            <a:avLst>
              <a:gd name="adj" fmla="val 15238"/>
            </a:avLst>
          </a:prstGeom>
          <a:solidFill>
            <a:srgbClr val="FFFFFF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4526280" y="3383280"/>
            <a:ext cx="54864" cy="960120"/>
          </a:xfrm>
          <a:prstGeom prst="rect">
            <a:avLst/>
          </a:prstGeom>
          <a:solidFill>
            <a:srgbClr val="123B2B"/>
          </a:solidFill>
          <a:ln w="12700">
            <a:solidFill>
              <a:srgbClr val="123B2B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782312" y="358444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Twilio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4782312" y="3950208"/>
            <a:ext cx="264261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OTP and messaging flows.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8275320" y="3383280"/>
            <a:ext cx="3154680" cy="960120"/>
          </a:xfrm>
          <a:prstGeom prst="roundRect">
            <a:avLst>
              <a:gd name="adj" fmla="val 15238"/>
            </a:avLst>
          </a:prstGeom>
          <a:solidFill>
            <a:srgbClr val="FFF8E1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75320" y="3383280"/>
            <a:ext cx="54864" cy="960120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8531352" y="358444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Payment partner</a:t>
            </a:r>
            <a:endParaRPr lang="en-US" sz="1400" dirty="0"/>
          </a:p>
        </p:txBody>
      </p:sp>
      <p:sp>
        <p:nvSpPr>
          <p:cNvPr id="29" name="Text 26"/>
          <p:cNvSpPr/>
          <p:nvPr/>
        </p:nvSpPr>
        <p:spPr>
          <a:xfrm>
            <a:off x="8531352" y="3950208"/>
            <a:ext cx="264261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Wallets, payment execution and ledger.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502920" y="644652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Payment Infrastructure Requirements</a:t>
            </a:r>
            <a:endParaRPr lang="en-US" sz="850" dirty="0"/>
          </a:p>
        </p:txBody>
      </p:sp>
      <p:sp>
        <p:nvSpPr>
          <p:cNvPr id="31" name="Text 28"/>
          <p:cNvSpPr/>
          <p:nvPr/>
        </p:nvSpPr>
        <p:spPr>
          <a:xfrm>
            <a:off x="112928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21</a:t>
            </a:r>
            <a:endParaRPr lang="en-US" sz="8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23B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payment-infrastructure-pack/assets/kowo-logo-official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566928"/>
            <a:ext cx="50292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98448" y="621792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</a:t>
            </a:r>
            <a:pPr indent="0" marL="0">
              <a:buNone/>
            </a:pPr>
            <a:r>
              <a:rPr lang="en-US" sz="1400" b="1" dirty="0">
                <a:solidFill>
                  <a:srgbClr val="FFC323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749808" y="1691640"/>
            <a:ext cx="66751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</a:rPr>
              <a:t>Let’s build a compliant wallet infrastructure for community finance.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786384" y="3310128"/>
            <a:ext cx="55778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CEBE4"/>
                </a:solidFill>
              </a:rPr>
              <a:t>KOWO is seeking a long-term payment infrastructure partner capable of supporting user-level wallets, locked balances, automated commission splits and transparent reconciliation.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7543800" y="1600200"/>
            <a:ext cx="3474720" cy="2377440"/>
          </a:xfrm>
          <a:prstGeom prst="roundRect">
            <a:avLst>
              <a:gd name="adj" fmla="val 6154"/>
            </a:avLst>
          </a:prstGeom>
          <a:solidFill>
            <a:srgbClr val="1C563E"/>
          </a:solidFill>
          <a:ln w="12700">
            <a:solidFill>
              <a:srgbClr val="2C7655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7543800" y="1600200"/>
            <a:ext cx="54864" cy="2377440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799832" y="1801368"/>
            <a:ext cx="2962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Contact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799832" y="2167128"/>
            <a:ext cx="2962656" cy="16276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Fayçol SALAMI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Founder — KOWO SARL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faycol.salami@getkowo.com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contact@getkowo.com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www.getkowo.com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786384" y="4663440"/>
            <a:ext cx="1645920" cy="310896"/>
          </a:xfrm>
          <a:prstGeom prst="roundRect">
            <a:avLst>
              <a:gd name="adj" fmla="val 35294"/>
            </a:avLst>
          </a:prstGeom>
          <a:solidFill>
            <a:srgbClr val="214F3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96112" y="4745736"/>
            <a:ext cx="14264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8DFFD3"/>
                </a:solidFill>
              </a:rPr>
              <a:t>Wallet infrastructure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2578608" y="4663440"/>
            <a:ext cx="1417320" cy="310896"/>
          </a:xfrm>
          <a:prstGeom prst="roundRect">
            <a:avLst>
              <a:gd name="adj" fmla="val 35294"/>
            </a:avLst>
          </a:prstGeom>
          <a:solidFill>
            <a:srgbClr val="214F3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2688336" y="4745736"/>
            <a:ext cx="11978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8DFFD3"/>
                </a:solidFill>
              </a:rPr>
              <a:t>Partner-facing</a:t>
            </a:r>
            <a:endParaRPr lang="en-US" sz="850" dirty="0"/>
          </a:p>
        </p:txBody>
      </p:sp>
      <p:sp>
        <p:nvSpPr>
          <p:cNvPr id="14" name="Shape 11"/>
          <p:cNvSpPr/>
          <p:nvPr/>
        </p:nvSpPr>
        <p:spPr>
          <a:xfrm>
            <a:off x="4160520" y="4663440"/>
            <a:ext cx="1143000" cy="310896"/>
          </a:xfrm>
          <a:prstGeom prst="roundRect">
            <a:avLst>
              <a:gd name="adj" fmla="val 35294"/>
            </a:avLst>
          </a:prstGeom>
          <a:solidFill>
            <a:srgbClr val="214F3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270248" y="4745736"/>
            <a:ext cx="92354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8DFFD3"/>
                </a:solidFill>
              </a:rPr>
              <a:t>Version 1.0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502920" y="644652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A9B8AE"/>
                </a:solidFill>
              </a:rPr>
              <a:t>Payment Infrastructure Requirements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112928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A9B8AE"/>
                </a:solidFill>
              </a:rPr>
              <a:t>22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3B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payment-infrastructure-pack/assets/kowo-logo-official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47472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0120" y="40233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</a:t>
            </a:r>
            <a:pPr indent="0" marL="0">
              <a:buNone/>
            </a:pPr>
            <a:r>
              <a:rPr lang="en-US" sz="1400" b="1" dirty="0">
                <a:solidFill>
                  <a:srgbClr val="FFC323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786384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02 · GUIDING PRINCIPLE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40080" y="1024128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</a:rPr>
              <a:t>No commingling of user funds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685800" y="3017520"/>
            <a:ext cx="3291840" cy="1097280"/>
          </a:xfrm>
          <a:prstGeom prst="roundRect">
            <a:avLst>
              <a:gd name="adj" fmla="val 13333"/>
            </a:avLst>
          </a:prstGeom>
          <a:solidFill>
            <a:srgbClr val="1C563E"/>
          </a:solidFill>
          <a:ln w="12700">
            <a:solidFill>
              <a:srgbClr val="2C7655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85800" y="3017520"/>
            <a:ext cx="54864" cy="1097280"/>
          </a:xfrm>
          <a:prstGeom prst="rect">
            <a:avLst/>
          </a:prstGeom>
          <a:solidFill>
            <a:srgbClr val="B42318"/>
          </a:solidFill>
          <a:ln w="12700">
            <a:solidFill>
              <a:srgbClr val="B42318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41832" y="3218688"/>
            <a:ext cx="27797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Rejected model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941832" y="3584448"/>
            <a:ext cx="277977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All contributions arrive on a single KOWO merchant account, then KOWO redistributes later.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4434840" y="3017520"/>
            <a:ext cx="3291840" cy="1097280"/>
          </a:xfrm>
          <a:prstGeom prst="roundRect">
            <a:avLst>
              <a:gd name="adj" fmla="val 13333"/>
            </a:avLst>
          </a:prstGeom>
          <a:solidFill>
            <a:srgbClr val="1C563E"/>
          </a:solidFill>
          <a:ln w="12700">
            <a:solidFill>
              <a:srgbClr val="2C7655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434840" y="3017520"/>
            <a:ext cx="54864" cy="1097280"/>
          </a:xfrm>
          <a:prstGeom prst="rect">
            <a:avLst/>
          </a:prstGeom>
          <a:solidFill>
            <a:srgbClr val="8DFFD3"/>
          </a:solidFill>
          <a:ln w="12700">
            <a:solidFill>
              <a:srgbClr val="8DFFD3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90872" y="3218688"/>
            <a:ext cx="27797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Target model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4690872" y="3584448"/>
            <a:ext cx="277977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Funds are maintained in user wallets/segregated balances managed by the regulated partner.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8183880" y="3017520"/>
            <a:ext cx="3291840" cy="1097280"/>
          </a:xfrm>
          <a:prstGeom prst="roundRect">
            <a:avLst>
              <a:gd name="adj" fmla="val 13333"/>
            </a:avLst>
          </a:prstGeom>
          <a:solidFill>
            <a:srgbClr val="1C563E"/>
          </a:solidFill>
          <a:ln w="12700">
            <a:solidFill>
              <a:srgbClr val="2C7655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183880" y="3017520"/>
            <a:ext cx="54864" cy="1097280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439912" y="3218688"/>
            <a:ext cx="27797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Platform revenue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8439912" y="3584448"/>
            <a:ext cx="277977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KOWO commission is automatically deducted and settled to KOWO’s wallet/account.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694944" y="5715000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Design objective: make the financial flow understandable before it becomes large.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502920" y="644652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A9B8AE"/>
                </a:solidFill>
              </a:rPr>
              <a:t>Payment Infrastructure Requirements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112928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A9B8AE"/>
                </a:solidFill>
              </a:rPr>
              <a:t>03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payment-infrastructure-pack/assets/kowo-logo-official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47472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0120" y="40233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B2B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</a:t>
            </a:r>
            <a:pPr indent="0" marL="0">
              <a:buNone/>
            </a:pPr>
            <a:r>
              <a:rPr lang="en-US" sz="1400" b="1" dirty="0">
                <a:solidFill>
                  <a:srgbClr val="FFC323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786384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03 · TARGET WALLET MODEL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40080" y="1024128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E1712"/>
                </a:solidFill>
              </a:rPr>
              <a:t>Segregated user balances with platform commission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2194560" y="2926080"/>
            <a:ext cx="1508760" cy="0"/>
          </a:xfrm>
          <a:prstGeom prst="line">
            <a:avLst/>
          </a:prstGeom>
          <a:noFill/>
          <a:ln w="12700">
            <a:solidFill>
              <a:srgbClr val="FFC323"/>
            </a:solidFill>
            <a:prstDash val="solid"/>
            <a:headEnd type="none"/>
            <a:tailEnd type="triangle"/>
          </a:ln>
        </p:spPr>
      </p:sp>
      <p:sp>
        <p:nvSpPr>
          <p:cNvPr id="7" name="Shape 4"/>
          <p:cNvSpPr/>
          <p:nvPr/>
        </p:nvSpPr>
        <p:spPr>
          <a:xfrm>
            <a:off x="4663440" y="2926080"/>
            <a:ext cx="1508760" cy="0"/>
          </a:xfrm>
          <a:prstGeom prst="line">
            <a:avLst/>
          </a:prstGeom>
          <a:noFill/>
          <a:ln w="12700">
            <a:solidFill>
              <a:srgbClr val="FFC323"/>
            </a:solidFill>
            <a:prstDash val="solid"/>
            <a:headEnd type="none"/>
            <a:tailEnd type="triangle"/>
          </a:ln>
        </p:spPr>
      </p:sp>
      <p:sp>
        <p:nvSpPr>
          <p:cNvPr id="8" name="Shape 5"/>
          <p:cNvSpPr/>
          <p:nvPr/>
        </p:nvSpPr>
        <p:spPr>
          <a:xfrm>
            <a:off x="7178040" y="2926080"/>
            <a:ext cx="1508760" cy="0"/>
          </a:xfrm>
          <a:prstGeom prst="line">
            <a:avLst/>
          </a:prstGeom>
          <a:noFill/>
          <a:ln w="12700">
            <a:solidFill>
              <a:srgbClr val="FFC323"/>
            </a:solidFill>
            <a:prstDash val="solid"/>
            <a:headEnd type="none"/>
            <a:tailEnd type="triangle"/>
          </a:ln>
        </p:spPr>
      </p:sp>
      <p:sp>
        <p:nvSpPr>
          <p:cNvPr id="9" name="Shape 6"/>
          <p:cNvSpPr/>
          <p:nvPr/>
        </p:nvSpPr>
        <p:spPr>
          <a:xfrm>
            <a:off x="9098280" y="3703320"/>
            <a:ext cx="0" cy="960120"/>
          </a:xfrm>
          <a:prstGeom prst="line">
            <a:avLst/>
          </a:prstGeom>
          <a:noFill/>
          <a:ln w="12700">
            <a:solidFill>
              <a:srgbClr val="123B2B"/>
            </a:solidFill>
            <a:prstDash val="solid"/>
            <a:headEnd type="none"/>
            <a:tailEnd type="triangle"/>
          </a:ln>
        </p:spPr>
      </p:sp>
      <p:sp>
        <p:nvSpPr>
          <p:cNvPr id="10" name="Shape 7"/>
          <p:cNvSpPr/>
          <p:nvPr/>
        </p:nvSpPr>
        <p:spPr>
          <a:xfrm>
            <a:off x="6492240" y="3703320"/>
            <a:ext cx="-1645920" cy="960120"/>
          </a:xfrm>
          <a:prstGeom prst="line">
            <a:avLst/>
          </a:prstGeom>
          <a:noFill/>
          <a:ln w="12700">
            <a:solidFill>
              <a:srgbClr val="FFC323"/>
            </a:solidFill>
            <a:prstDash val="solid"/>
            <a:headEnd type="none"/>
            <a:tailEnd type="triangle"/>
          </a:ln>
        </p:spPr>
      </p:sp>
      <p:sp>
        <p:nvSpPr>
          <p:cNvPr id="11" name="Shape 8"/>
          <p:cNvSpPr/>
          <p:nvPr/>
        </p:nvSpPr>
        <p:spPr>
          <a:xfrm>
            <a:off x="777240" y="2212848"/>
            <a:ext cx="1371600" cy="1417320"/>
          </a:xfrm>
          <a:prstGeom prst="roundRect">
            <a:avLst>
              <a:gd name="adj" fmla="val 10667"/>
            </a:avLst>
          </a:prstGeom>
          <a:solidFill>
            <a:srgbClr val="F2F7F4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33272" y="2414016"/>
            <a:ext cx="859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User A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033272" y="2779776"/>
            <a:ext cx="859536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Wallet A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Partner-managed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2606040" y="2212848"/>
            <a:ext cx="1371600" cy="1417320"/>
          </a:xfrm>
          <a:prstGeom prst="roundRect">
            <a:avLst>
              <a:gd name="adj" fmla="val 10667"/>
            </a:avLst>
          </a:prstGeom>
          <a:solidFill>
            <a:srgbClr val="F2F7F4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2862072" y="2414016"/>
            <a:ext cx="859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User B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2862072" y="2779776"/>
            <a:ext cx="859536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Wallet B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Partner-managed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4434840" y="2212848"/>
            <a:ext cx="1371600" cy="1417320"/>
          </a:xfrm>
          <a:prstGeom prst="roundRect">
            <a:avLst>
              <a:gd name="adj" fmla="val 10667"/>
            </a:avLst>
          </a:prstGeom>
          <a:solidFill>
            <a:srgbClr val="F2F7F4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690872" y="2414016"/>
            <a:ext cx="859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User C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4690872" y="2779776"/>
            <a:ext cx="859536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Wallet C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Partner-managed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6263640" y="2212848"/>
            <a:ext cx="1417320" cy="1417320"/>
          </a:xfrm>
          <a:prstGeom prst="roundRect">
            <a:avLst>
              <a:gd name="adj" fmla="val 10323"/>
            </a:avLst>
          </a:prstGeom>
          <a:solidFill>
            <a:srgbClr val="FFF8E1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63640" y="2212848"/>
            <a:ext cx="54864" cy="1417320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519672" y="2414016"/>
            <a:ext cx="9052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Group rules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6519672" y="2779776"/>
            <a:ext cx="905256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Contribution schedule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Rotation order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8229600" y="2212848"/>
            <a:ext cx="1874520" cy="1417320"/>
          </a:xfrm>
          <a:prstGeom prst="roundRect">
            <a:avLst>
              <a:gd name="adj" fmla="val 10323"/>
            </a:avLst>
          </a:prstGeom>
          <a:solidFill>
            <a:srgbClr val="F2F7F4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8229600" y="2212848"/>
            <a:ext cx="54864" cy="1417320"/>
          </a:xfrm>
          <a:prstGeom prst="rect">
            <a:avLst/>
          </a:prstGeom>
          <a:solidFill>
            <a:srgbClr val="123B2B"/>
          </a:solidFill>
          <a:ln w="12700">
            <a:solidFill>
              <a:srgbClr val="123B2B">
                <a:alpha val="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8485632" y="2414016"/>
            <a:ext cx="1362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Beneficiary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8485632" y="2779776"/>
            <a:ext cx="1362456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Payout executed by partner</a:t>
            </a:r>
            <a:endParaRPr lang="en-US" sz="1050" dirty="0"/>
          </a:p>
        </p:txBody>
      </p:sp>
      <p:sp>
        <p:nvSpPr>
          <p:cNvPr id="28" name="Shape 25"/>
          <p:cNvSpPr/>
          <p:nvPr/>
        </p:nvSpPr>
        <p:spPr>
          <a:xfrm>
            <a:off x="8183880" y="4617720"/>
            <a:ext cx="1828800" cy="914400"/>
          </a:xfrm>
          <a:prstGeom prst="roundRect">
            <a:avLst>
              <a:gd name="adj" fmla="val 16000"/>
            </a:avLst>
          </a:prstGeom>
          <a:solidFill>
            <a:srgbClr val="FFF8E1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8183880" y="4617720"/>
            <a:ext cx="54864" cy="914400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8439912" y="4818888"/>
            <a:ext cx="13167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KOWO</a:t>
            </a:r>
            <a:endParaRPr lang="en-US" sz="1400" dirty="0"/>
          </a:p>
        </p:txBody>
      </p:sp>
      <p:sp>
        <p:nvSpPr>
          <p:cNvPr id="31" name="Text 28"/>
          <p:cNvSpPr/>
          <p:nvPr/>
        </p:nvSpPr>
        <p:spPr>
          <a:xfrm>
            <a:off x="8439912" y="5184648"/>
            <a:ext cx="131673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Commission only</a:t>
            </a:r>
            <a:endParaRPr lang="en-US" sz="1050" dirty="0"/>
          </a:p>
        </p:txBody>
      </p:sp>
      <p:sp>
        <p:nvSpPr>
          <p:cNvPr id="32" name="Text 29"/>
          <p:cNvSpPr/>
          <p:nvPr/>
        </p:nvSpPr>
        <p:spPr>
          <a:xfrm>
            <a:off x="777240" y="5806440"/>
            <a:ext cx="9601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8766E"/>
                </a:solidFill>
              </a:rPr>
              <a:t>KOWO orchestrates rules and UX. The regulated partner holds, moves and records the funds.</a:t>
            </a:r>
            <a:endParaRPr lang="en-US" sz="1250" dirty="0"/>
          </a:p>
        </p:txBody>
      </p:sp>
      <p:sp>
        <p:nvSpPr>
          <p:cNvPr id="33" name="Text 30"/>
          <p:cNvSpPr/>
          <p:nvPr/>
        </p:nvSpPr>
        <p:spPr>
          <a:xfrm>
            <a:off x="502920" y="644652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Payment Infrastructure Requirements</a:t>
            </a:r>
            <a:endParaRPr lang="en-US" sz="850" dirty="0"/>
          </a:p>
        </p:txBody>
      </p:sp>
      <p:sp>
        <p:nvSpPr>
          <p:cNvPr id="34" name="Text 31"/>
          <p:cNvSpPr/>
          <p:nvPr/>
        </p:nvSpPr>
        <p:spPr>
          <a:xfrm>
            <a:off x="112928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04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payment-infrastructure-pack/assets/kowo-logo-official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47472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0120" y="40233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B2B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</a:t>
            </a:r>
            <a:pPr indent="0" marL="0">
              <a:buNone/>
            </a:pPr>
            <a:r>
              <a:rPr lang="en-US" sz="1400" b="1" dirty="0">
                <a:solidFill>
                  <a:srgbClr val="FFC323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786384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04 · SUPPORTED USE CASES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40080" y="1024128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E1712"/>
                </a:solidFill>
              </a:rPr>
              <a:t>The model must cover KOWO’s current and near-term product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731520" y="1874520"/>
            <a:ext cx="3154680" cy="1143000"/>
          </a:xfrm>
          <a:prstGeom prst="roundRect">
            <a:avLst>
              <a:gd name="adj" fmla="val 12800"/>
            </a:avLst>
          </a:prstGeom>
          <a:solidFill>
            <a:srgbClr val="F2F7F4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731520" y="1874520"/>
            <a:ext cx="54864" cy="1143000"/>
          </a:xfrm>
          <a:prstGeom prst="rect">
            <a:avLst/>
          </a:prstGeom>
          <a:solidFill>
            <a:srgbClr val="123B2B"/>
          </a:solidFill>
          <a:ln w="12700">
            <a:solidFill>
              <a:srgbClr val="123B2B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87552" y="207568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Épargne collective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987552" y="2441448"/>
            <a:ext cx="2642616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Recurring contributions and rotation payouts.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4434840" y="1874520"/>
            <a:ext cx="3154680" cy="1143000"/>
          </a:xfrm>
          <a:prstGeom prst="roundRect">
            <a:avLst>
              <a:gd name="adj" fmla="val 12800"/>
            </a:avLst>
          </a:prstGeom>
          <a:solidFill>
            <a:srgbClr val="FFF8E1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434840" y="1874520"/>
            <a:ext cx="54864" cy="1143000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90872" y="207568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Caution / guarantee hold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4690872" y="2441448"/>
            <a:ext cx="2642616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Amount locked temporarily to reduce default risk.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8138160" y="1874520"/>
            <a:ext cx="3154680" cy="1143000"/>
          </a:xfrm>
          <a:prstGeom prst="roundRect">
            <a:avLst>
              <a:gd name="adj" fmla="val 12800"/>
            </a:avLst>
          </a:prstGeom>
          <a:solidFill>
            <a:srgbClr val="F2F7F4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138160" y="1874520"/>
            <a:ext cx="54864" cy="1143000"/>
          </a:xfrm>
          <a:prstGeom prst="rect">
            <a:avLst/>
          </a:prstGeom>
          <a:solidFill>
            <a:srgbClr val="123B2B"/>
          </a:solidFill>
          <a:ln w="12700">
            <a:solidFill>
              <a:srgbClr val="123B2B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394192" y="207568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Community projects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8394192" y="2441448"/>
            <a:ext cx="2642616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Contributions towards a project milestone or beneficiary.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731520" y="3383280"/>
            <a:ext cx="3154680" cy="1143000"/>
          </a:xfrm>
          <a:prstGeom prst="roundRect">
            <a:avLst>
              <a:gd name="adj" fmla="val 12800"/>
            </a:avLst>
          </a:prstGeom>
          <a:solidFill>
            <a:srgbClr val="FFF8E1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31520" y="3383280"/>
            <a:ext cx="54864" cy="1143000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987552" y="358444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Donations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987552" y="3950208"/>
            <a:ext cx="2642616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Diaspora or local support flows towards a project/person.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4434840" y="3383280"/>
            <a:ext cx="3154680" cy="1143000"/>
          </a:xfrm>
          <a:prstGeom prst="roundRect">
            <a:avLst>
              <a:gd name="adj" fmla="val 12800"/>
            </a:avLst>
          </a:prstGeom>
          <a:solidFill>
            <a:srgbClr val="F2F7F4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4434840" y="3383280"/>
            <a:ext cx="54864" cy="1143000"/>
          </a:xfrm>
          <a:prstGeom prst="rect">
            <a:avLst/>
          </a:prstGeom>
          <a:solidFill>
            <a:srgbClr val="123B2B"/>
          </a:solidFill>
          <a:ln w="12700">
            <a:solidFill>
              <a:srgbClr val="123B2B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690872" y="358444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Platform fees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4690872" y="3950208"/>
            <a:ext cx="2642616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Automatic commission split to KOWO.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8138160" y="3383280"/>
            <a:ext cx="3154680" cy="1143000"/>
          </a:xfrm>
          <a:prstGeom prst="roundRect">
            <a:avLst>
              <a:gd name="adj" fmla="val 12800"/>
            </a:avLst>
          </a:prstGeom>
          <a:solidFill>
            <a:srgbClr val="FFF8E1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138160" y="3383280"/>
            <a:ext cx="54864" cy="1143000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8394192" y="358444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Partner-led investment</a:t>
            </a:r>
            <a:endParaRPr lang="en-US" sz="1400" dirty="0"/>
          </a:p>
        </p:txBody>
      </p:sp>
      <p:sp>
        <p:nvSpPr>
          <p:cNvPr id="29" name="Text 26"/>
          <p:cNvSpPr/>
          <p:nvPr/>
        </p:nvSpPr>
        <p:spPr>
          <a:xfrm>
            <a:off x="8394192" y="3950208"/>
            <a:ext cx="2642616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Future access through regulated SGI/banks only.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502920" y="644652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Payment Infrastructure Requirements</a:t>
            </a:r>
            <a:endParaRPr lang="en-US" sz="850" dirty="0"/>
          </a:p>
        </p:txBody>
      </p:sp>
      <p:sp>
        <p:nvSpPr>
          <p:cNvPr id="31" name="Text 28"/>
          <p:cNvSpPr/>
          <p:nvPr/>
        </p:nvSpPr>
        <p:spPr>
          <a:xfrm>
            <a:off x="112928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05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3B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payment-infrastructure-pack/assets/kowo-logo-official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47472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0120" y="40233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</a:t>
            </a:r>
            <a:pPr indent="0" marL="0">
              <a:buNone/>
            </a:pPr>
            <a:r>
              <a:rPr lang="en-US" sz="1400" b="1" dirty="0">
                <a:solidFill>
                  <a:srgbClr val="FFC323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786384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05 · FUNDING REQUIREMENTS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40080" y="1024128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</a:rPr>
              <a:t>Users must fund their own wallet or balance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731520" y="2834640"/>
            <a:ext cx="1828800" cy="1005840"/>
          </a:xfrm>
          <a:prstGeom prst="roundRect">
            <a:avLst>
              <a:gd name="adj" fmla="val 14545"/>
            </a:avLst>
          </a:prstGeom>
          <a:solidFill>
            <a:srgbClr val="1C563E"/>
          </a:solidFill>
          <a:ln w="12700">
            <a:solidFill>
              <a:srgbClr val="2C765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87552" y="3035808"/>
            <a:ext cx="13167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1. User pays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987552" y="3401568"/>
            <a:ext cx="13167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Mobile Money, card or bank transfer.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2697480" y="3337560"/>
            <a:ext cx="731520" cy="0"/>
          </a:xfrm>
          <a:prstGeom prst="line">
            <a:avLst/>
          </a:prstGeom>
          <a:noFill/>
          <a:ln w="12700">
            <a:solidFill>
              <a:srgbClr val="FFC323"/>
            </a:solidFill>
            <a:prstDash val="solid"/>
            <a:headEnd type="none"/>
            <a:tailEnd type="triangle"/>
          </a:ln>
        </p:spPr>
      </p:sp>
      <p:sp>
        <p:nvSpPr>
          <p:cNvPr id="10" name="Shape 7"/>
          <p:cNvSpPr/>
          <p:nvPr/>
        </p:nvSpPr>
        <p:spPr>
          <a:xfrm>
            <a:off x="3474720" y="2834640"/>
            <a:ext cx="1828800" cy="1005840"/>
          </a:xfrm>
          <a:prstGeom prst="roundRect">
            <a:avLst>
              <a:gd name="adj" fmla="val 14545"/>
            </a:avLst>
          </a:prstGeom>
          <a:solidFill>
            <a:srgbClr val="1C563E"/>
          </a:solidFill>
          <a:ln w="12700">
            <a:solidFill>
              <a:srgbClr val="2C765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730752" y="3035808"/>
            <a:ext cx="13167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2. Partner records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3730752" y="3401568"/>
            <a:ext cx="13167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Funds credited to user wallet/balance.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5440680" y="3337560"/>
            <a:ext cx="731520" cy="0"/>
          </a:xfrm>
          <a:prstGeom prst="line">
            <a:avLst/>
          </a:prstGeom>
          <a:noFill/>
          <a:ln w="12700">
            <a:solidFill>
              <a:srgbClr val="FFC323"/>
            </a:solidFill>
            <a:prstDash val="solid"/>
            <a:headEnd type="none"/>
            <a:tailEnd type="triangle"/>
          </a:ln>
        </p:spPr>
      </p:sp>
      <p:sp>
        <p:nvSpPr>
          <p:cNvPr id="14" name="Shape 11"/>
          <p:cNvSpPr/>
          <p:nvPr/>
        </p:nvSpPr>
        <p:spPr>
          <a:xfrm>
            <a:off x="6217920" y="2834640"/>
            <a:ext cx="1874520" cy="1005840"/>
          </a:xfrm>
          <a:prstGeom prst="roundRect">
            <a:avLst>
              <a:gd name="adj" fmla="val 14545"/>
            </a:avLst>
          </a:prstGeom>
          <a:solidFill>
            <a:srgbClr val="1C563E"/>
          </a:solidFill>
          <a:ln w="12700">
            <a:solidFill>
              <a:srgbClr val="2C7655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73952" y="3035808"/>
            <a:ext cx="1362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3. KOWO notified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6473952" y="3401568"/>
            <a:ext cx="1362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Webhook updates contribution status.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8229600" y="3337560"/>
            <a:ext cx="731520" cy="0"/>
          </a:xfrm>
          <a:prstGeom prst="line">
            <a:avLst/>
          </a:prstGeom>
          <a:noFill/>
          <a:ln w="12700">
            <a:solidFill>
              <a:srgbClr val="FFC323"/>
            </a:solidFill>
            <a:prstDash val="solid"/>
            <a:headEnd type="none"/>
            <a:tailEnd type="triangle"/>
          </a:ln>
        </p:spPr>
      </p:sp>
      <p:sp>
        <p:nvSpPr>
          <p:cNvPr id="18" name="Shape 15"/>
          <p:cNvSpPr/>
          <p:nvPr/>
        </p:nvSpPr>
        <p:spPr>
          <a:xfrm>
            <a:off x="9006840" y="2834640"/>
            <a:ext cx="2011680" cy="1005840"/>
          </a:xfrm>
          <a:prstGeom prst="roundRect">
            <a:avLst>
              <a:gd name="adj" fmla="val 14545"/>
            </a:avLst>
          </a:prstGeom>
          <a:solidFill>
            <a:srgbClr val="1C563E"/>
          </a:solidFill>
          <a:ln w="12700">
            <a:solidFill>
              <a:srgbClr val="2C7655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262872" y="3035808"/>
            <a:ext cx="1499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4. Ledger visible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9262872" y="3401568"/>
            <a:ext cx="1499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User sees transaction history in app.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777240" y="5074920"/>
            <a:ext cx="9784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CEBE4"/>
                </a:solidFill>
              </a:rPr>
              <a:t>Required: unique payment references, real-time or near real-time status updates, reversible failed payments and audit trail.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502920" y="644652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A9B8AE"/>
                </a:solidFill>
              </a:rPr>
              <a:t>Payment Infrastructure Requirements</a:t>
            </a:r>
            <a:endParaRPr lang="en-US" sz="850" dirty="0"/>
          </a:p>
        </p:txBody>
      </p:sp>
      <p:sp>
        <p:nvSpPr>
          <p:cNvPr id="23" name="Text 20"/>
          <p:cNvSpPr/>
          <p:nvPr/>
        </p:nvSpPr>
        <p:spPr>
          <a:xfrm>
            <a:off x="112928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A9B8AE"/>
                </a:solidFill>
              </a:rPr>
              <a:t>06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payment-infrastructure-pack/assets/kowo-logo-official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47472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0120" y="40233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B2B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</a:t>
            </a:r>
            <a:pPr indent="0" marL="0">
              <a:buNone/>
            </a:pPr>
            <a:r>
              <a:rPr lang="en-US" sz="1400" b="1" dirty="0">
                <a:solidFill>
                  <a:srgbClr val="FFC323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786384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06 · CAUTION / GUARANTEE HOLD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40080" y="1024128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E1712"/>
                </a:solidFill>
              </a:rPr>
              <a:t>Temporary locked balance managed by the partner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914400" y="2560320"/>
            <a:ext cx="2240280" cy="1325880"/>
          </a:xfrm>
          <a:prstGeom prst="roundRect">
            <a:avLst>
              <a:gd name="adj" fmla="val 11034"/>
            </a:avLst>
          </a:prstGeom>
          <a:solidFill>
            <a:srgbClr val="FFF8E1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914400" y="2560320"/>
            <a:ext cx="54864" cy="1325880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70432" y="2761488"/>
            <a:ext cx="1728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Create hold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170432" y="3127248"/>
            <a:ext cx="1728216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KOWO requests partner to lock a defined amount.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200400" y="3218688"/>
            <a:ext cx="365760" cy="0"/>
          </a:xfrm>
          <a:prstGeom prst="line">
            <a:avLst/>
          </a:prstGeom>
          <a:noFill/>
          <a:ln w="12700">
            <a:solidFill>
              <a:srgbClr val="FFC323"/>
            </a:solidFill>
            <a:prstDash val="solid"/>
            <a:headEnd type="none"/>
            <a:tailEnd type="triangle"/>
          </a:ln>
        </p:spPr>
      </p:sp>
      <p:sp>
        <p:nvSpPr>
          <p:cNvPr id="11" name="Shape 8"/>
          <p:cNvSpPr/>
          <p:nvPr/>
        </p:nvSpPr>
        <p:spPr>
          <a:xfrm>
            <a:off x="3657600" y="2560320"/>
            <a:ext cx="2240280" cy="1325880"/>
          </a:xfrm>
          <a:prstGeom prst="roundRect">
            <a:avLst>
              <a:gd name="adj" fmla="val 11034"/>
            </a:avLst>
          </a:prstGeom>
          <a:solidFill>
            <a:srgbClr val="F2F7F4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657600" y="2560320"/>
            <a:ext cx="54864" cy="1325880"/>
          </a:xfrm>
          <a:prstGeom prst="rect">
            <a:avLst/>
          </a:prstGeom>
          <a:solidFill>
            <a:srgbClr val="123B2B"/>
          </a:solidFill>
          <a:ln w="12700">
            <a:solidFill>
              <a:srgbClr val="123B2B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913632" y="2761488"/>
            <a:ext cx="1728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Show status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3913632" y="3127248"/>
            <a:ext cx="1728216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App displays available vs locked balance.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5943600" y="3218688"/>
            <a:ext cx="365760" cy="0"/>
          </a:xfrm>
          <a:prstGeom prst="line">
            <a:avLst/>
          </a:prstGeom>
          <a:noFill/>
          <a:ln w="12700">
            <a:solidFill>
              <a:srgbClr val="FFC323"/>
            </a:solidFill>
            <a:prstDash val="solid"/>
            <a:headEnd type="none"/>
            <a:tailEnd type="triangle"/>
          </a:ln>
        </p:spPr>
      </p:sp>
      <p:sp>
        <p:nvSpPr>
          <p:cNvPr id="16" name="Shape 13"/>
          <p:cNvSpPr/>
          <p:nvPr/>
        </p:nvSpPr>
        <p:spPr>
          <a:xfrm>
            <a:off x="6400800" y="2560320"/>
            <a:ext cx="2240280" cy="1325880"/>
          </a:xfrm>
          <a:prstGeom prst="roundRect">
            <a:avLst>
              <a:gd name="adj" fmla="val 11034"/>
            </a:avLst>
          </a:prstGeom>
          <a:solidFill>
            <a:srgbClr val="F2F7F4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400800" y="2560320"/>
            <a:ext cx="54864" cy="1325880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656832" y="2761488"/>
            <a:ext cx="1728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Release or use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6656832" y="3127248"/>
            <a:ext cx="1728216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Partner releases or allocates according to predefined rules.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8686800" y="3218688"/>
            <a:ext cx="365760" cy="0"/>
          </a:xfrm>
          <a:prstGeom prst="line">
            <a:avLst/>
          </a:prstGeom>
          <a:noFill/>
          <a:ln w="12700">
            <a:solidFill>
              <a:srgbClr val="FFC323"/>
            </a:solidFill>
            <a:prstDash val="solid"/>
            <a:headEnd type="none"/>
            <a:tailEnd type="triangle"/>
          </a:ln>
        </p:spPr>
      </p:sp>
      <p:sp>
        <p:nvSpPr>
          <p:cNvPr id="21" name="Shape 18"/>
          <p:cNvSpPr/>
          <p:nvPr/>
        </p:nvSpPr>
        <p:spPr>
          <a:xfrm>
            <a:off x="9144000" y="2560320"/>
            <a:ext cx="2240280" cy="1325880"/>
          </a:xfrm>
          <a:prstGeom prst="roundRect">
            <a:avLst>
              <a:gd name="adj" fmla="val 11034"/>
            </a:avLst>
          </a:prstGeom>
          <a:solidFill>
            <a:srgbClr val="F2F7F4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9144000" y="2560320"/>
            <a:ext cx="54864" cy="1325880"/>
          </a:xfrm>
          <a:prstGeom prst="rect">
            <a:avLst/>
          </a:prstGeom>
          <a:solidFill>
            <a:srgbClr val="123B2B"/>
          </a:solidFill>
          <a:ln w="12700">
            <a:solidFill>
              <a:srgbClr val="123B2B">
                <a:alpha val="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00032" y="2761488"/>
            <a:ext cx="1728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Record outcome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9400032" y="3127248"/>
            <a:ext cx="1728216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Full event trail for users and support.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914400" y="5074920"/>
            <a:ext cx="9601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23B2B"/>
                </a:solidFill>
              </a:rPr>
              <a:t>Important wording: this is a “locked balance / guarantee hold” managed by the payment partner, not a KOWO deposit account.</a:t>
            </a:r>
            <a:endParaRPr lang="en-US" sz="1350" dirty="0"/>
          </a:p>
        </p:txBody>
      </p:sp>
      <p:sp>
        <p:nvSpPr>
          <p:cNvPr id="26" name="Text 23"/>
          <p:cNvSpPr/>
          <p:nvPr/>
        </p:nvSpPr>
        <p:spPr>
          <a:xfrm>
            <a:off x="502920" y="644652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Payment Infrastructure Requirements</a:t>
            </a:r>
            <a:endParaRPr lang="en-US" sz="850" dirty="0"/>
          </a:p>
        </p:txBody>
      </p:sp>
      <p:sp>
        <p:nvSpPr>
          <p:cNvPr id="27" name="Text 24"/>
          <p:cNvSpPr/>
          <p:nvPr/>
        </p:nvSpPr>
        <p:spPr>
          <a:xfrm>
            <a:off x="112928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07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payment-infrastructure-pack/assets/kowo-logo-official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47472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0120" y="40233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B2B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</a:t>
            </a:r>
            <a:pPr indent="0" marL="0">
              <a:buNone/>
            </a:pPr>
            <a:r>
              <a:rPr lang="en-US" sz="1400" b="1" dirty="0">
                <a:solidFill>
                  <a:srgbClr val="FFC323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786384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07 · COMMISSION SPLIT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40080" y="1024128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E1712"/>
                </a:solidFill>
              </a:rPr>
              <a:t>KOWO receives only its fee, not user funds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777240" y="2057400"/>
            <a:ext cx="2926080" cy="1097280"/>
          </a:xfrm>
          <a:prstGeom prst="roundRect">
            <a:avLst>
              <a:gd name="adj" fmla="val 13333"/>
            </a:avLst>
          </a:prstGeom>
          <a:solidFill>
            <a:srgbClr val="F2F7F4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777240" y="2057400"/>
            <a:ext cx="54864" cy="1097280"/>
          </a:xfrm>
          <a:prstGeom prst="rect">
            <a:avLst/>
          </a:prstGeom>
          <a:solidFill>
            <a:srgbClr val="123B2B"/>
          </a:solidFill>
          <a:ln w="12700">
            <a:solidFill>
              <a:srgbClr val="123B2B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2258568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Tontines / savings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033272" y="2624328"/>
            <a:ext cx="24140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Target commission: 1% of eligible contribution amount.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4617720" y="2057400"/>
            <a:ext cx="2926080" cy="1097280"/>
          </a:xfrm>
          <a:prstGeom prst="roundRect">
            <a:avLst>
              <a:gd name="adj" fmla="val 13333"/>
            </a:avLst>
          </a:prstGeom>
          <a:solidFill>
            <a:srgbClr val="FFF8E1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617720" y="2057400"/>
            <a:ext cx="54864" cy="1097280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873752" y="2258568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Clubs / advanced modules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4873752" y="2624328"/>
            <a:ext cx="24140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Target commission: 3% where applicable, subject to final model.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8458200" y="2057400"/>
            <a:ext cx="2926080" cy="1097280"/>
          </a:xfrm>
          <a:prstGeom prst="roundRect">
            <a:avLst>
              <a:gd name="adj" fmla="val 13333"/>
            </a:avLst>
          </a:prstGeom>
          <a:solidFill>
            <a:srgbClr val="F2F7F4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458200" y="2057400"/>
            <a:ext cx="54864" cy="1097280"/>
          </a:xfrm>
          <a:prstGeom prst="rect">
            <a:avLst/>
          </a:prstGeom>
          <a:solidFill>
            <a:srgbClr val="123B2B"/>
          </a:solidFill>
          <a:ln w="12700">
            <a:solidFill>
              <a:srgbClr val="123B2B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714232" y="2258568"/>
            <a:ext cx="2414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Future products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8714232" y="2624328"/>
            <a:ext cx="24140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Fees only when partner-led and contractually approved.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1920240" y="3886200"/>
            <a:ext cx="8229600" cy="1143000"/>
          </a:xfrm>
          <a:prstGeom prst="roundRect">
            <a:avLst>
              <a:gd name="adj" fmla="val 12800"/>
            </a:avLst>
          </a:prstGeom>
          <a:solidFill>
            <a:srgbClr val="123B2B"/>
          </a:solidFill>
          <a:ln w="12700">
            <a:solidFill>
              <a:srgbClr val="123B2B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1920240" y="3886200"/>
            <a:ext cx="54864" cy="1143000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2176272" y="4087368"/>
            <a:ext cx="7717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Required settlement logic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2176272" y="4453128"/>
            <a:ext cx="7717536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AD7CF"/>
                </a:solidFill>
              </a:rPr>
              <a:t>Partner debits the user contribution, routes the principal to the beneficiary / group process and settles KOWO’s fee separately to KOWO’s wallet/account with invoice-ready reporting.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502920" y="644652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Payment Infrastructure Requirements</a:t>
            </a:r>
            <a:endParaRPr lang="en-US" sz="850" dirty="0"/>
          </a:p>
        </p:txBody>
      </p:sp>
      <p:sp>
        <p:nvSpPr>
          <p:cNvPr id="23" name="Text 20"/>
          <p:cNvSpPr/>
          <p:nvPr/>
        </p:nvSpPr>
        <p:spPr>
          <a:xfrm>
            <a:off x="112928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08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kowo-payment-infrastructure-pack/assets/kowo-logo-official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47472"/>
            <a:ext cx="347472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0120" y="40233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3B2B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KO</a:t>
            </a:r>
            <a:pPr indent="0" marL="0">
              <a:buNone/>
            </a:pPr>
            <a:r>
              <a:rPr lang="en-US" sz="1400" b="1" dirty="0">
                <a:solidFill>
                  <a:srgbClr val="FFC323"/>
                </a:solidFill>
                <a:latin typeface="Jost" pitchFamily="34" charset="0"/>
                <a:ea typeface="Jost" pitchFamily="34" charset="-122"/>
                <a:cs typeface="Jost" pitchFamily="34" charset="-120"/>
              </a:rPr>
              <a:t>WO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58368" y="786384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C323"/>
                </a:solidFill>
              </a:rPr>
              <a:t>08 · PAYOUT REQUIREMENTS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40080" y="1024128"/>
            <a:ext cx="5394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E1712"/>
                </a:solidFill>
              </a:rPr>
              <a:t>Rules-based payout execution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822960" y="1828800"/>
            <a:ext cx="10332720" cy="713232"/>
          </a:xfrm>
          <a:prstGeom prst="roundRect">
            <a:avLst>
              <a:gd name="adj" fmla="val 20513"/>
            </a:avLst>
          </a:prstGeom>
          <a:solidFill>
            <a:srgbClr val="F2F7F4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22960" y="1828800"/>
            <a:ext cx="54864" cy="713232"/>
          </a:xfrm>
          <a:prstGeom prst="rect">
            <a:avLst/>
          </a:prstGeom>
          <a:solidFill>
            <a:srgbClr val="123B2B"/>
          </a:solidFill>
          <a:ln w="12700">
            <a:solidFill>
              <a:srgbClr val="123B2B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2029968"/>
            <a:ext cx="9820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Rotation payout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078992" y="2395728"/>
            <a:ext cx="9820656" cy="-365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Pay the beneficiary scheduled for the current cycle.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822960" y="2788920"/>
            <a:ext cx="10332720" cy="713232"/>
          </a:xfrm>
          <a:prstGeom prst="roundRect">
            <a:avLst>
              <a:gd name="adj" fmla="val 20513"/>
            </a:avLst>
          </a:prstGeom>
          <a:solidFill>
            <a:srgbClr val="FFFFFF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822960" y="2788920"/>
            <a:ext cx="54864" cy="713232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78992" y="2990088"/>
            <a:ext cx="9820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Project payout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078992" y="3355848"/>
            <a:ext cx="9820656" cy="-365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Pay the project owner/beneficiary when conditions are met.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822960" y="3749040"/>
            <a:ext cx="10332720" cy="713232"/>
          </a:xfrm>
          <a:prstGeom prst="roundRect">
            <a:avLst>
              <a:gd name="adj" fmla="val 20513"/>
            </a:avLst>
          </a:prstGeom>
          <a:solidFill>
            <a:srgbClr val="F2F7F4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22960" y="3749040"/>
            <a:ext cx="54864" cy="713232"/>
          </a:xfrm>
          <a:prstGeom prst="rect">
            <a:avLst/>
          </a:prstGeom>
          <a:solidFill>
            <a:srgbClr val="123B2B"/>
          </a:solidFill>
          <a:ln w="12700">
            <a:solidFill>
              <a:srgbClr val="123B2B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078992" y="3950208"/>
            <a:ext cx="9820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Refund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078992" y="4315968"/>
            <a:ext cx="9820656" cy="-365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Return funds to the originating user when rules require it.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22960" y="4709160"/>
            <a:ext cx="10332720" cy="713232"/>
          </a:xfrm>
          <a:prstGeom prst="roundRect">
            <a:avLst>
              <a:gd name="adj" fmla="val 20513"/>
            </a:avLst>
          </a:prstGeom>
          <a:solidFill>
            <a:srgbClr val="FFFFFF"/>
          </a:solidFill>
          <a:ln w="12700">
            <a:solidFill>
              <a:srgbClr val="DFD8CB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22960" y="4709160"/>
            <a:ext cx="54864" cy="713232"/>
          </a:xfrm>
          <a:prstGeom prst="rect">
            <a:avLst/>
          </a:prstGeom>
          <a:solidFill>
            <a:srgbClr val="FFC323"/>
          </a:solidFill>
          <a:ln w="12700">
            <a:solidFill>
              <a:srgbClr val="FFC323">
                <a:alpha val="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078992" y="4910328"/>
            <a:ext cx="9820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E1712"/>
                </a:solidFill>
              </a:rPr>
              <a:t>Failed payout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1078992" y="5276088"/>
            <a:ext cx="9820656" cy="-365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8766E"/>
                </a:solidFill>
              </a:rPr>
              <a:t>Return a clear failure code and status for user support.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502920" y="644652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Payment Infrastructure Requirements</a:t>
            </a:r>
            <a:endParaRPr lang="en-US" sz="850" dirty="0"/>
          </a:p>
        </p:txBody>
      </p:sp>
      <p:sp>
        <p:nvSpPr>
          <p:cNvPr id="23" name="Text 20"/>
          <p:cNvSpPr/>
          <p:nvPr/>
        </p:nvSpPr>
        <p:spPr>
          <a:xfrm>
            <a:off x="112928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8766E"/>
                </a:solidFill>
              </a:rPr>
              <a:t>09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Jos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Jos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KOWO SARL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KOWO Payment Infrastructure Requirements</dc:title>
  <dc:subject>Payment Infrastructure Requirements</dc:subject>
  <dc:creator>KOWO</dc:creator>
  <cp:lastModifiedBy>KOWO</cp:lastModifiedBy>
  <cp:revision>1</cp:revision>
  <dcterms:created xsi:type="dcterms:W3CDTF">2026-06-26T21:25:50Z</dcterms:created>
  <dcterms:modified xsi:type="dcterms:W3CDTF">2026-06-26T21:25:50Z</dcterms:modified>
</cp:coreProperties>
</file>