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503920" y="-1097280"/>
            <a:ext cx="4206240" cy="4206240"/>
          </a:xfrm>
          <a:prstGeom prst="arc">
            <a:avLst/>
          </a:prstGeom>
          <a:noFill/>
          <a:ln w="12700">
            <a:solidFill>
              <a:srgbClr val="B8860B">
                <a:alpha val="30000"/>
              </a:srgbClr>
            </a:solidFill>
            <a:prstDash val="solid"/>
          </a:ln>
        </p:spPr>
      </p:sp>
      <p:pic>
        <p:nvPicPr>
          <p:cNvPr id="4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502920"/>
            <a:ext cx="621792" cy="62179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17320" y="66751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KOWO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8368" y="1828800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FFFC4"/>
                </a:solidFill>
              </a:rPr>
              <a:t>Compliance &amp; Regulatory Pack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58368" y="2377440"/>
            <a:ext cx="7680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Building the future of community finance across Africa and its diaspora.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658368" y="388620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D8CF"/>
                </a:solidFill>
              </a:rPr>
              <a:t>Version 1.0 • Confidential • 2026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7452360" y="4251960"/>
            <a:ext cx="3703320" cy="1325880"/>
          </a:xfrm>
          <a:prstGeom prst="roundRect">
            <a:avLst>
              <a:gd name="adj" fmla="val 8276"/>
            </a:avLst>
          </a:prstGeom>
          <a:solidFill>
            <a:srgbClr val="183425"/>
          </a:solidFill>
          <a:ln w="12700">
            <a:solidFill>
              <a:srgbClr val="315E46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452360" y="4251960"/>
            <a:ext cx="54864" cy="1325880"/>
          </a:xfrm>
          <a:prstGeom prst="rect">
            <a:avLst/>
          </a:prstGeom>
          <a:solidFill>
            <a:srgbClr val="7FFFC4"/>
          </a:solidFill>
          <a:ln w="12700">
            <a:solidFill>
              <a:srgbClr val="7FFFC4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653528" y="4416552"/>
            <a:ext cx="33009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Core statement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653528" y="4727448"/>
            <a:ext cx="33009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KOWO is a technology platform. It does not act as a bank, PSP, EMI, SGI, broker or asset manager. Regulated services are performed by licensed partners.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658368" y="6172200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CC5B6"/>
                </a:solidFill>
              </a:rPr>
              <a:t>contact@getkowo.com  •  www.getkowo.com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FFFC4"/>
                </a:solidFill>
              </a:rPr>
              <a:t>08 / Ecosystem map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One community layer, multiple licensed rails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D2E3D9"/>
                </a:solidFill>
              </a:rPr>
              <a:t>KOWO orchestrates the user experience. Regulated activities are performed by external licensed partners.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4983480" y="2560320"/>
            <a:ext cx="2103120" cy="822960"/>
          </a:xfrm>
          <a:prstGeom prst="roundRect">
            <a:avLst>
              <a:gd name="adj" fmla="val 15556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56632" y="2724912"/>
            <a:ext cx="195681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KOWO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Technology platform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960120" y="1188720"/>
            <a:ext cx="1920240" cy="685800"/>
          </a:xfrm>
          <a:prstGeom prst="roundRect">
            <a:avLst>
              <a:gd name="adj" fmla="val 18667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33272" y="1353312"/>
            <a:ext cx="1773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Users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1005840" y="4023360"/>
            <a:ext cx="1920240" cy="685800"/>
          </a:xfrm>
          <a:prstGeom prst="roundRect">
            <a:avLst>
              <a:gd name="adj" fmla="val 18667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78992" y="4187952"/>
            <a:ext cx="1773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Sumsub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KYC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108960" y="4892040"/>
            <a:ext cx="1920240" cy="685800"/>
          </a:xfrm>
          <a:prstGeom prst="roundRect">
            <a:avLst>
              <a:gd name="adj" fmla="val 18667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82112" y="5056632"/>
            <a:ext cx="1773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Twilio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OTP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955280" y="1188720"/>
            <a:ext cx="1920240" cy="685800"/>
          </a:xfrm>
          <a:prstGeom prst="roundRect">
            <a:avLst>
              <a:gd name="adj" fmla="val 18667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28432" y="1353312"/>
            <a:ext cx="1773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FeexPay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PSP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9144000" y="3200400"/>
            <a:ext cx="1920240" cy="685800"/>
          </a:xfrm>
          <a:prstGeom prst="roundRect">
            <a:avLst>
              <a:gd name="adj" fmla="val 18667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217152" y="3364992"/>
            <a:ext cx="1773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Wave / Orange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MTN / Moov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7680960" y="4892040"/>
            <a:ext cx="1920240" cy="685800"/>
          </a:xfrm>
          <a:prstGeom prst="roundRect">
            <a:avLst>
              <a:gd name="adj" fmla="val 18667"/>
            </a:avLst>
          </a:prstGeom>
          <a:solidFill>
            <a:srgbClr val="294D39"/>
          </a:solidFill>
          <a:ln w="12700">
            <a:solidFill>
              <a:srgbClr val="294D3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54112" y="5056632"/>
            <a:ext cx="1773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SGI / Banks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Future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834640" y="1188720"/>
            <a:ext cx="1920240" cy="685800"/>
          </a:xfrm>
          <a:prstGeom prst="roundRect">
            <a:avLst>
              <a:gd name="adj" fmla="val 18667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907792" y="1353312"/>
            <a:ext cx="1773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Supabase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Data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983480" y="5257800"/>
            <a:ext cx="1920240" cy="685800"/>
          </a:xfrm>
          <a:prstGeom prst="roundRect">
            <a:avLst>
              <a:gd name="adj" fmla="val 18667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56632" y="5422392"/>
            <a:ext cx="1773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Render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Backend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907792" y="1536192"/>
            <a:ext cx="2048256" cy="1252728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2926080" y="4370832"/>
            <a:ext cx="2029968" cy="-1399032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4754880" y="5212080"/>
            <a:ext cx="731520" cy="-1810512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7086600" y="2971800"/>
            <a:ext cx="822960" cy="-1399032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7114032" y="3063240"/>
            <a:ext cx="1984248" cy="475488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7086600" y="3108960"/>
            <a:ext cx="594360" cy="210312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3794760" y="1536192"/>
            <a:ext cx="1188720" cy="1298448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6035040" y="5248656"/>
            <a:ext cx="0" cy="-1847088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09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09 / Technology architecture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Operational stack and third-party providers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KOWO is designed as a modern cloud-native mobile platform with specialised providers for data, backend, hosting, KYC and messaging.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40080" y="2331720"/>
            <a:ext cx="1572768" cy="2194560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40080" y="2331720"/>
            <a:ext cx="54864" cy="219456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41248" y="2496312"/>
            <a:ext cx="1170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Mobile App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1248" y="2807208"/>
            <a:ext cx="117043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Expo / React Native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Android live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iOS planned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2514600" y="2331720"/>
            <a:ext cx="1572768" cy="2194560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2514600" y="2331720"/>
            <a:ext cx="54864" cy="21945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715768" y="2496312"/>
            <a:ext cx="1170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Backend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2715768" y="2807208"/>
            <a:ext cx="117043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Render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API services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Business logic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4389120" y="2331720"/>
            <a:ext cx="1572768" cy="2194560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4389120" y="2331720"/>
            <a:ext cx="54864" cy="219456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90288" y="2496312"/>
            <a:ext cx="1170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Database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590288" y="2807208"/>
            <a:ext cx="117043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Supabase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PostgreSQL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Auth / storage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6263640" y="2331720"/>
            <a:ext cx="1572768" cy="2194560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6263640" y="2331720"/>
            <a:ext cx="54864" cy="21945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464808" y="2496312"/>
            <a:ext cx="1170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Messaging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464808" y="2807208"/>
            <a:ext cx="117043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Twilio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OTP / notifications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8138160" y="2331720"/>
            <a:ext cx="1572768" cy="2194560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8138160" y="2331720"/>
            <a:ext cx="54864" cy="219456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339328" y="2496312"/>
            <a:ext cx="1170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KYC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8339328" y="2807208"/>
            <a:ext cx="117043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Sumsub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Identity checks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10012680" y="2331720"/>
            <a:ext cx="1572768" cy="2194560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28" name="Shape 25"/>
          <p:cNvSpPr/>
          <p:nvPr/>
        </p:nvSpPr>
        <p:spPr>
          <a:xfrm>
            <a:off x="10012680" y="2331720"/>
            <a:ext cx="54864" cy="21945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10213848" y="2496312"/>
            <a:ext cx="1170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Website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10213848" y="2807208"/>
            <a:ext cx="117043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GitHub Pages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Domain: IONOS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1005840" y="52578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C3B2A"/>
                </a:solidFill>
              </a:rPr>
              <a:t>Principle: KOWO keeps the product layer modular so regulated components can be delegated to licensed providers without rewriting the platform.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10 / Provider register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Current and planned operational partners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This register clarifies what each provider is used for and what KOWO does not perform directly.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731520" y="1691640"/>
            <a:ext cx="10744200" cy="4069080"/>
          </a:xfrm>
          <a:prstGeom prst="roundRect">
            <a:avLst>
              <a:gd name="adj" fmla="val 2697"/>
            </a:avLst>
          </a:prstGeom>
          <a:solidFill>
            <a:srgbClr val="FFFFFF"/>
          </a:solidFill>
          <a:ln w="12700">
            <a:solidFill>
              <a:srgbClr val="E2EAE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19202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C3B2A"/>
                </a:solidFill>
              </a:rPr>
              <a:t>Provider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886200" y="1920240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C3B2A"/>
                </a:solidFill>
              </a:rPr>
              <a:t>Role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7498080" y="1920240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C3B2A"/>
                </a:solidFill>
              </a:rPr>
              <a:t>Responsibility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914400" y="2194560"/>
            <a:ext cx="10241280" cy="0"/>
          </a:xfrm>
          <a:prstGeom prst="line">
            <a:avLst/>
          </a:prstGeom>
          <a:noFill/>
          <a:ln w="12700">
            <a:solidFill>
              <a:srgbClr val="EEF3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60120" y="23042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0F1410"/>
                </a:solidFill>
              </a:rPr>
              <a:t>Supabase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3886200" y="230428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Database / storage / auth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7498080" y="230428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Technology infrastructure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914400" y="2633472"/>
            <a:ext cx="10241280" cy="0"/>
          </a:xfrm>
          <a:prstGeom prst="line">
            <a:avLst/>
          </a:prstGeom>
          <a:noFill/>
          <a:ln w="12700">
            <a:solidFill>
              <a:srgbClr val="EEF3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60120" y="274320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0F1410"/>
                </a:solidFill>
              </a:rPr>
              <a:t>Render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3886200" y="2743200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Backend hosting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7498080" y="2743200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Technology infrastructure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914400" y="3072384"/>
            <a:ext cx="10241280" cy="0"/>
          </a:xfrm>
          <a:prstGeom prst="line">
            <a:avLst/>
          </a:prstGeom>
          <a:noFill/>
          <a:ln w="12700">
            <a:solidFill>
              <a:srgbClr val="EEF3E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60120" y="318211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0F1410"/>
                </a:solidFill>
              </a:rPr>
              <a:t>GitHub Pages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3886200" y="318211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Website hosting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7498080" y="3182112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Public website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914400" y="3511296"/>
            <a:ext cx="10241280" cy="0"/>
          </a:xfrm>
          <a:prstGeom prst="line">
            <a:avLst/>
          </a:prstGeom>
          <a:noFill/>
          <a:ln w="12700">
            <a:solidFill>
              <a:srgbClr val="EEF3E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60120" y="362102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0F1410"/>
                </a:solidFill>
              </a:rPr>
              <a:t>IONOS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3886200" y="3621024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Domain / DNS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7498080" y="3621024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Domain management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914400" y="3950208"/>
            <a:ext cx="10241280" cy="0"/>
          </a:xfrm>
          <a:prstGeom prst="line">
            <a:avLst/>
          </a:prstGeom>
          <a:noFill/>
          <a:ln w="12700">
            <a:solidFill>
              <a:srgbClr val="EEF3E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960120" y="4059936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0F1410"/>
                </a:solidFill>
              </a:rPr>
              <a:t>Sumsub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3886200" y="405993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KYC verification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7498080" y="4059936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Identity verification provider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914400" y="4389120"/>
            <a:ext cx="10241280" cy="0"/>
          </a:xfrm>
          <a:prstGeom prst="line">
            <a:avLst/>
          </a:prstGeom>
          <a:noFill/>
          <a:ln w="12700">
            <a:solidFill>
              <a:srgbClr val="EEF3EF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960120" y="449884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0F1410"/>
                </a:solidFill>
              </a:rPr>
              <a:t>Twilio</a:t>
            </a:r>
            <a:endParaRPr lang="en-US" sz="950" dirty="0"/>
          </a:p>
        </p:txBody>
      </p:sp>
      <p:sp>
        <p:nvSpPr>
          <p:cNvPr id="33" name="Text 30"/>
          <p:cNvSpPr/>
          <p:nvPr/>
        </p:nvSpPr>
        <p:spPr>
          <a:xfrm>
            <a:off x="3886200" y="449884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OTP messaging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7498080" y="449884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Messaging provider</a:t>
            </a:r>
            <a:endParaRPr lang="en-US" sz="950" dirty="0"/>
          </a:p>
        </p:txBody>
      </p:sp>
      <p:sp>
        <p:nvSpPr>
          <p:cNvPr id="35" name="Shape 32"/>
          <p:cNvSpPr/>
          <p:nvPr/>
        </p:nvSpPr>
        <p:spPr>
          <a:xfrm>
            <a:off x="914400" y="4828032"/>
            <a:ext cx="10241280" cy="0"/>
          </a:xfrm>
          <a:prstGeom prst="line">
            <a:avLst/>
          </a:prstGeom>
          <a:noFill/>
          <a:ln w="12700">
            <a:solidFill>
              <a:srgbClr val="EEF3EF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960120" y="493776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0F1410"/>
                </a:solidFill>
              </a:rPr>
              <a:t>FeexPay</a:t>
            </a:r>
            <a:endParaRPr lang="en-US" sz="950" dirty="0"/>
          </a:p>
        </p:txBody>
      </p:sp>
      <p:sp>
        <p:nvSpPr>
          <p:cNvPr id="37" name="Text 34"/>
          <p:cNvSpPr/>
          <p:nvPr/>
        </p:nvSpPr>
        <p:spPr>
          <a:xfrm>
            <a:off x="3886200" y="4937760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Payments / mobile money</a:t>
            </a:r>
            <a:endParaRPr lang="en-US" sz="950" dirty="0"/>
          </a:p>
        </p:txBody>
      </p:sp>
      <p:sp>
        <p:nvSpPr>
          <p:cNvPr id="38" name="Text 35"/>
          <p:cNvSpPr/>
          <p:nvPr/>
        </p:nvSpPr>
        <p:spPr>
          <a:xfrm>
            <a:off x="7498080" y="4937760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PSP / payment partner</a:t>
            </a:r>
            <a:endParaRPr lang="en-US" sz="950" dirty="0"/>
          </a:p>
        </p:txBody>
      </p:sp>
      <p:sp>
        <p:nvSpPr>
          <p:cNvPr id="39" name="Shape 36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41" name="Text 38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FFFC4"/>
                </a:solidFill>
              </a:rPr>
              <a:t>11 / Financial flow - target model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Direct partner-operated payment flow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D2E3D9"/>
                </a:solidFill>
              </a:rPr>
              <a:t>The preferred model is a direct payment flow where the PSP / payment partner controls the payment rail and KOWO operates the experience layer.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685800" y="2788920"/>
            <a:ext cx="1554480" cy="731520"/>
          </a:xfrm>
          <a:prstGeom prst="roundRect">
            <a:avLst>
              <a:gd name="adj" fmla="val 17500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953512"/>
            <a:ext cx="14081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User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276856" y="3154680"/>
            <a:ext cx="393192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743200" y="2788920"/>
            <a:ext cx="1554480" cy="731520"/>
          </a:xfrm>
          <a:prstGeom prst="roundRect">
            <a:avLst>
              <a:gd name="adj" fmla="val 17500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816352" y="2953512"/>
            <a:ext cx="14081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KOWO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app layer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334256" y="3154680"/>
            <a:ext cx="667512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5074920" y="2788920"/>
            <a:ext cx="1554480" cy="731520"/>
          </a:xfrm>
          <a:prstGeom prst="roundRect">
            <a:avLst>
              <a:gd name="adj" fmla="val 17500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148072" y="2953512"/>
            <a:ext cx="14081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Payment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partner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665976" y="3154680"/>
            <a:ext cx="667512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7406640" y="2788920"/>
            <a:ext cx="1554480" cy="731520"/>
          </a:xfrm>
          <a:prstGeom prst="roundRect">
            <a:avLst>
              <a:gd name="adj" fmla="val 17500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79792" y="2953512"/>
            <a:ext cx="14081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Mobile Money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/ card rail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8997696" y="3154680"/>
            <a:ext cx="758952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9829800" y="2788920"/>
            <a:ext cx="1554480" cy="731520"/>
          </a:xfrm>
          <a:prstGeom prst="roundRect">
            <a:avLst>
              <a:gd name="adj" fmla="val 17500"/>
            </a:avLst>
          </a:prstGeom>
          <a:solidFill>
            <a:srgbClr val="213B2D"/>
          </a:solidFill>
          <a:ln w="12700">
            <a:solidFill>
              <a:srgbClr val="213B2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902952" y="2953512"/>
            <a:ext cx="14081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Beneficiary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960120" y="425196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KOWO plans, records, notifies and displays status. The payment partner executes payment processing and regulated payment services.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3063240" y="5166360"/>
            <a:ext cx="6217920" cy="640080"/>
          </a:xfrm>
          <a:prstGeom prst="roundRect">
            <a:avLst>
              <a:gd name="adj" fmla="val 17143"/>
            </a:avLst>
          </a:prstGeom>
          <a:solidFill>
            <a:srgbClr val="183425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063240" y="5166360"/>
            <a:ext cx="54864" cy="640080"/>
          </a:xfrm>
          <a:prstGeom prst="rect">
            <a:avLst/>
          </a:prstGeom>
          <a:solidFill>
            <a:srgbClr val="7FFFC4"/>
          </a:solidFill>
          <a:ln w="12700">
            <a:solidFill>
              <a:srgbClr val="7FFFC4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64408" y="5330952"/>
            <a:ext cx="5815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Key compliance point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264408" y="5641848"/>
            <a:ext cx="5815584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KOWO is not the holder of user funds for its own account and does not present itself as a licensed payment institution.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12 / Financial flow - merchant account model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Where FeexPay may require additional review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If funds are temporarily visible in a KOWO merchant environment before payout, the model requires stronger contractual and operational clarity.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914400" y="2377440"/>
            <a:ext cx="1737360" cy="685800"/>
          </a:xfrm>
          <a:prstGeom prst="roundRect">
            <a:avLst>
              <a:gd name="adj" fmla="val 18667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2542032"/>
            <a:ext cx="159105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User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246120" y="2377440"/>
            <a:ext cx="1920240" cy="685800"/>
          </a:xfrm>
          <a:prstGeom prst="roundRect">
            <a:avLst>
              <a:gd name="adj" fmla="val 18667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319272" y="2542032"/>
            <a:ext cx="1773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FeexPay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merchant account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852160" y="2377440"/>
            <a:ext cx="1965960" cy="685800"/>
          </a:xfrm>
          <a:prstGeom prst="roundRect">
            <a:avLst>
              <a:gd name="adj" fmla="val 18667"/>
            </a:avLst>
          </a:prstGeom>
          <a:solidFill>
            <a:srgbClr val="1C3B2A"/>
          </a:solidFill>
          <a:ln w="12700">
            <a:solidFill>
              <a:srgbClr val="1C3B2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925312" y="2542032"/>
            <a:ext cx="181965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KOWO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triggers payout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8549640" y="2377440"/>
            <a:ext cx="1920240" cy="685800"/>
          </a:xfrm>
          <a:prstGeom prst="roundRect">
            <a:avLst>
              <a:gd name="adj" fmla="val 18667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622792" y="2542032"/>
            <a:ext cx="1773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Beneficiary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2697480" y="2724912"/>
            <a:ext cx="45720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6" name="Shape 13"/>
          <p:cNvSpPr/>
          <p:nvPr/>
        </p:nvSpPr>
        <p:spPr>
          <a:xfrm>
            <a:off x="5212080" y="2724912"/>
            <a:ext cx="54864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7" name="Shape 14"/>
          <p:cNvSpPr/>
          <p:nvPr/>
        </p:nvSpPr>
        <p:spPr>
          <a:xfrm>
            <a:off x="7863840" y="2724912"/>
            <a:ext cx="59436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914400" y="3794760"/>
            <a:ext cx="310896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914400" y="3794760"/>
            <a:ext cx="54864" cy="1234440"/>
          </a:xfrm>
          <a:prstGeom prst="rect">
            <a:avLst/>
          </a:prstGeom>
          <a:solidFill>
            <a:srgbClr val="C77D05"/>
          </a:solidFill>
          <a:ln w="12700">
            <a:solidFill>
              <a:srgbClr val="C77D05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115568" y="3959352"/>
            <a:ext cx="2706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Compliance sensitivity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115568" y="4270248"/>
            <a:ext cx="2706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The PSP may ask whether KOWO controls allocation, timing, beneficiaries or pooled funds.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4434840" y="3794760"/>
            <a:ext cx="310896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434840" y="3794760"/>
            <a:ext cx="54864" cy="123444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636008" y="3959352"/>
            <a:ext cx="2706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Required answer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4636008" y="4270248"/>
            <a:ext cx="2706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KOWO must document that operations are user-authorised and processed by licensed payment partners.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7955280" y="3794760"/>
            <a:ext cx="310896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955280" y="3794760"/>
            <a:ext cx="54864" cy="1234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156448" y="3959352"/>
            <a:ext cx="2706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Recommended next step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8156448" y="4270248"/>
            <a:ext cx="2706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Confirm the exact FeexPay settlement model: direct payout, wallet, merchant balance, sub-account or escrow-like flow.</a:t>
            </a:r>
            <a:endParaRPr lang="en-US" sz="950" dirty="0"/>
          </a:p>
        </p:txBody>
      </p:sp>
      <p:sp>
        <p:nvSpPr>
          <p:cNvPr id="30" name="Shape 27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13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13 / Roles &amp; responsibilities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Who does what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The compliance story depends on a clean separation between product orchestration, identity checks and regulated payment execution.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777240" y="1828800"/>
            <a:ext cx="10469880" cy="566928"/>
          </a:xfrm>
          <a:prstGeom prst="roundRect">
            <a:avLst>
              <a:gd name="adj" fmla="val 1935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77240" y="1828800"/>
            <a:ext cx="54864" cy="566928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78408" y="1993392"/>
            <a:ext cx="10067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Users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04288"/>
            <a:ext cx="10067544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Create groups, define rules, authorise contributions, receive funds.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777240" y="2615184"/>
            <a:ext cx="10469880" cy="566928"/>
          </a:xfrm>
          <a:prstGeom prst="roundRect">
            <a:avLst>
              <a:gd name="adj" fmla="val 1935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77240" y="2615184"/>
            <a:ext cx="54864" cy="56692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78408" y="2779776"/>
            <a:ext cx="10067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KOWO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78408" y="3090672"/>
            <a:ext cx="10067544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Software layer: rules, tracking, reminders, dashboards, history, support.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777240" y="3401568"/>
            <a:ext cx="10469880" cy="566928"/>
          </a:xfrm>
          <a:prstGeom prst="roundRect">
            <a:avLst>
              <a:gd name="adj" fmla="val 1935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77240" y="3401568"/>
            <a:ext cx="54864" cy="566928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78408" y="3566160"/>
            <a:ext cx="10067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Sumsub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978408" y="3877056"/>
            <a:ext cx="10067544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Identity verification and KYC tooling.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777240" y="4187952"/>
            <a:ext cx="10469880" cy="566928"/>
          </a:xfrm>
          <a:prstGeom prst="roundRect">
            <a:avLst>
              <a:gd name="adj" fmla="val 1935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77240" y="4187952"/>
            <a:ext cx="54864" cy="566928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78408" y="4352544"/>
            <a:ext cx="10067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FeexPay / PSP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978408" y="4663440"/>
            <a:ext cx="10067544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Payment acceptance, processing, settlement and payout rails.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777240" y="4974336"/>
            <a:ext cx="10469880" cy="566928"/>
          </a:xfrm>
          <a:prstGeom prst="roundRect">
            <a:avLst>
              <a:gd name="adj" fmla="val 1935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777240" y="4974336"/>
            <a:ext cx="54864" cy="566928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78408" y="5138928"/>
            <a:ext cx="10067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Mobile Money / Banks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978408" y="5449824"/>
            <a:ext cx="10067544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Underlying accounts and payment instruments.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9" name="Text 26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14 / Regulatory position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KOWO is a technology platform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This page is the reference statement for PSPs, banks and partners.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914400" y="182880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C3B2A"/>
                </a:solidFill>
              </a:rPr>
              <a:t>KOWO IS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6766560" y="182880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B42318"/>
                </a:solidFill>
              </a:rPr>
              <a:t>KOWO IS NOT</a:t>
            </a:r>
            <a:endParaRPr lang="en-US" sz="2200" dirty="0"/>
          </a:p>
        </p:txBody>
      </p:sp>
      <p:sp>
        <p:nvSpPr>
          <p:cNvPr id="9" name="Shape 6"/>
          <p:cNvSpPr/>
          <p:nvPr/>
        </p:nvSpPr>
        <p:spPr>
          <a:xfrm>
            <a:off x="1325880" y="2423160"/>
            <a:ext cx="3749040" cy="310896"/>
          </a:xfrm>
          <a:prstGeom prst="roundRect">
            <a:avLst>
              <a:gd name="adj" fmla="val 23529"/>
            </a:avLst>
          </a:prstGeom>
          <a:solidFill>
            <a:srgbClr val="EBF2ED"/>
          </a:solidFill>
          <a:ln w="12700">
            <a:solidFill>
              <a:srgbClr val="EBF2E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435608" y="2487168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C3B2A"/>
                </a:solidFill>
              </a:rPr>
              <a:t>✓ Software company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1325880" y="2898648"/>
            <a:ext cx="3749040" cy="310896"/>
          </a:xfrm>
          <a:prstGeom prst="roundRect">
            <a:avLst>
              <a:gd name="adj" fmla="val 23529"/>
            </a:avLst>
          </a:prstGeom>
          <a:solidFill>
            <a:srgbClr val="EBF2ED"/>
          </a:solidFill>
          <a:ln w="12700">
            <a:solidFill>
              <a:srgbClr val="EBF2E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35608" y="2962656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C3B2A"/>
                </a:solidFill>
              </a:rPr>
              <a:t>✓ Technology provider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1325880" y="3374136"/>
            <a:ext cx="3749040" cy="310896"/>
          </a:xfrm>
          <a:prstGeom prst="roundRect">
            <a:avLst>
              <a:gd name="adj" fmla="val 23529"/>
            </a:avLst>
          </a:prstGeom>
          <a:solidFill>
            <a:srgbClr val="EBF2ED"/>
          </a:solidFill>
          <a:ln w="12700">
            <a:solidFill>
              <a:srgbClr val="EBF2E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435608" y="3438144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C3B2A"/>
                </a:solidFill>
              </a:rPr>
              <a:t>✓ Community platform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1325880" y="3849624"/>
            <a:ext cx="3749040" cy="310896"/>
          </a:xfrm>
          <a:prstGeom prst="roundRect">
            <a:avLst>
              <a:gd name="adj" fmla="val 23529"/>
            </a:avLst>
          </a:prstGeom>
          <a:solidFill>
            <a:srgbClr val="EBF2ED"/>
          </a:solidFill>
          <a:ln w="12700">
            <a:solidFill>
              <a:srgbClr val="EBF2E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435608" y="3913632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C3B2A"/>
                </a:solidFill>
              </a:rPr>
              <a:t>✓ UX orchestration layer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1325880" y="4325112"/>
            <a:ext cx="3749040" cy="310896"/>
          </a:xfrm>
          <a:prstGeom prst="roundRect">
            <a:avLst>
              <a:gd name="adj" fmla="val 23529"/>
            </a:avLst>
          </a:prstGeom>
          <a:solidFill>
            <a:srgbClr val="EBF2ED"/>
          </a:solidFill>
          <a:ln w="12700">
            <a:solidFill>
              <a:srgbClr val="EBF2E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435608" y="4389120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C3B2A"/>
                </a:solidFill>
              </a:rPr>
              <a:t>✓ Data &amp; reporting interface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7178040" y="2423160"/>
            <a:ext cx="3749040" cy="310896"/>
          </a:xfrm>
          <a:prstGeom prst="roundRect">
            <a:avLst>
              <a:gd name="adj" fmla="val 23529"/>
            </a:avLst>
          </a:prstGeom>
          <a:solidFill>
            <a:srgbClr val="FEE4E2"/>
          </a:solidFill>
          <a:ln w="12700">
            <a:solidFill>
              <a:srgbClr val="FEE4E2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287768" y="2487168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</a:rPr>
              <a:t>✕ Bank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7178040" y="2898648"/>
            <a:ext cx="3749040" cy="310896"/>
          </a:xfrm>
          <a:prstGeom prst="roundRect">
            <a:avLst>
              <a:gd name="adj" fmla="val 23529"/>
            </a:avLst>
          </a:prstGeom>
          <a:solidFill>
            <a:srgbClr val="FEE4E2"/>
          </a:solidFill>
          <a:ln w="12700">
            <a:solidFill>
              <a:srgbClr val="FEE4E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287768" y="2962656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</a:rPr>
              <a:t>✕ Payment institution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7178040" y="3374136"/>
            <a:ext cx="3749040" cy="310896"/>
          </a:xfrm>
          <a:prstGeom prst="roundRect">
            <a:avLst>
              <a:gd name="adj" fmla="val 23529"/>
            </a:avLst>
          </a:prstGeom>
          <a:solidFill>
            <a:srgbClr val="FEE4E2"/>
          </a:solidFill>
          <a:ln w="12700">
            <a:solidFill>
              <a:srgbClr val="FEE4E2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87768" y="3438144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</a:rPr>
              <a:t>✕ E-money institution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7178040" y="3849624"/>
            <a:ext cx="3749040" cy="310896"/>
          </a:xfrm>
          <a:prstGeom prst="roundRect">
            <a:avLst>
              <a:gd name="adj" fmla="val 23529"/>
            </a:avLst>
          </a:prstGeom>
          <a:solidFill>
            <a:srgbClr val="FEE4E2"/>
          </a:solidFill>
          <a:ln w="12700">
            <a:solidFill>
              <a:srgbClr val="FEE4E2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287768" y="3913632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</a:rPr>
              <a:t>✕ SGI / broker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7178040" y="4325112"/>
            <a:ext cx="3749040" cy="310896"/>
          </a:xfrm>
          <a:prstGeom prst="roundRect">
            <a:avLst>
              <a:gd name="adj" fmla="val 23529"/>
            </a:avLst>
          </a:prstGeom>
          <a:solidFill>
            <a:srgbClr val="FEE4E2"/>
          </a:solidFill>
          <a:ln w="12700">
            <a:solidFill>
              <a:srgbClr val="FEE4E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87768" y="4389120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</a:rPr>
              <a:t>✕ Asset manager</a:t>
            </a:r>
            <a:endParaRPr lang="en-US" sz="900" dirty="0"/>
          </a:p>
        </p:txBody>
      </p:sp>
      <p:sp>
        <p:nvSpPr>
          <p:cNvPr id="29" name="Shape 26"/>
          <p:cNvSpPr/>
          <p:nvPr/>
        </p:nvSpPr>
        <p:spPr>
          <a:xfrm>
            <a:off x="2011680" y="5257800"/>
            <a:ext cx="81838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2011680" y="5257800"/>
            <a:ext cx="54864" cy="65836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2212848" y="5422392"/>
            <a:ext cx="7781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Operating principle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2212848" y="5733288"/>
            <a:ext cx="7781544" cy="182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Any regulated payment, investment, asset distribution or financial service must be executed by duly licensed partners. KOWO remains the product and technology layer.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5" name="Text 32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15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FFFC4"/>
                </a:solidFill>
              </a:rPr>
              <a:t>15 / Boundary of regulated activities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Current activity vs. future regulated services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D2E3D9"/>
                </a:solidFill>
              </a:rPr>
              <a:t>A clear boundary protects KOWO, users and partners.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822960" y="2011680"/>
            <a:ext cx="3200400" cy="2194560"/>
          </a:xfrm>
          <a:prstGeom prst="roundRect">
            <a:avLst>
              <a:gd name="adj" fmla="val 5000"/>
            </a:avLst>
          </a:prstGeom>
          <a:solidFill>
            <a:srgbClr val="173020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011680"/>
            <a:ext cx="54864" cy="2194560"/>
          </a:xfrm>
          <a:prstGeom prst="rect">
            <a:avLst/>
          </a:prstGeom>
          <a:solidFill>
            <a:srgbClr val="7FFFC4"/>
          </a:solidFill>
          <a:ln w="12700">
            <a:solidFill>
              <a:srgbClr val="7FFFC4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2176272"/>
            <a:ext cx="27980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Current active perimeter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24128" y="2487168"/>
            <a:ext cx="279806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Community savings organisation, rotational contributions, project tracking, education, simulation and app experience.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480560" y="2011680"/>
            <a:ext cx="3200400" cy="2194560"/>
          </a:xfrm>
          <a:prstGeom prst="roundRect">
            <a:avLst>
              <a:gd name="adj" fmla="val 5000"/>
            </a:avLst>
          </a:prstGeom>
          <a:solidFill>
            <a:srgbClr val="173020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80560" y="2011680"/>
            <a:ext cx="54864" cy="21945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81728" y="2176272"/>
            <a:ext cx="27980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Not active today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81728" y="2487168"/>
            <a:ext cx="279806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Real securities trading, order execution, asset distribution, fund management, investment advice or banking services.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8138160" y="2011680"/>
            <a:ext cx="3200400" cy="2194560"/>
          </a:xfrm>
          <a:prstGeom prst="roundRect">
            <a:avLst>
              <a:gd name="adj" fmla="val 5000"/>
            </a:avLst>
          </a:prstGeom>
          <a:solidFill>
            <a:srgbClr val="173020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38160" y="2011680"/>
            <a:ext cx="54864" cy="2194560"/>
          </a:xfrm>
          <a:prstGeom prst="rect">
            <a:avLst/>
          </a:prstGeom>
          <a:solidFill>
            <a:srgbClr val="7FFFC4"/>
          </a:solidFill>
          <a:ln w="12700">
            <a:solidFill>
              <a:srgbClr val="7FFFC4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39328" y="2176272"/>
            <a:ext cx="27980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Future only via partners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339328" y="2487168"/>
            <a:ext cx="279806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SGI, brokers, banks, PSPs or licensed institutions will perform any regulated service when activated.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1051560" y="507492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No real investment feature should be marketed as available until a licensed partner and a compliance operating model are approved.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16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16 / KYC &amp; onboarding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Identity verification strategy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KOWO uses a specialised provider for KYC workflows while keeping the product experience simple and mobile-first.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1005840" y="2514600"/>
            <a:ext cx="1828800" cy="731520"/>
          </a:xfrm>
          <a:prstGeom prst="roundRect">
            <a:avLst>
              <a:gd name="adj" fmla="val 17500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2679192"/>
            <a:ext cx="168249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User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registration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474720" y="2514600"/>
            <a:ext cx="1828800" cy="731520"/>
          </a:xfrm>
          <a:prstGeom prst="roundRect">
            <a:avLst>
              <a:gd name="adj" fmla="val 17500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547872" y="2679192"/>
            <a:ext cx="168249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OTP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Twilio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943600" y="2514600"/>
            <a:ext cx="1828800" cy="731520"/>
          </a:xfrm>
          <a:prstGeom prst="roundRect">
            <a:avLst>
              <a:gd name="adj" fmla="val 17500"/>
            </a:avLst>
          </a:prstGeom>
          <a:solidFill>
            <a:srgbClr val="1C3B2A"/>
          </a:solidFill>
          <a:ln w="12700">
            <a:solidFill>
              <a:srgbClr val="1C3B2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016752" y="2679192"/>
            <a:ext cx="168249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KYC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Sumsub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8412480" y="2514600"/>
            <a:ext cx="1828800" cy="731520"/>
          </a:xfrm>
          <a:prstGeom prst="roundRect">
            <a:avLst>
              <a:gd name="adj" fmla="val 17500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485632" y="2679192"/>
            <a:ext cx="168249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KOWO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account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2880360" y="2880360"/>
            <a:ext cx="50292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6" name="Shape 13"/>
          <p:cNvSpPr/>
          <p:nvPr/>
        </p:nvSpPr>
        <p:spPr>
          <a:xfrm>
            <a:off x="5349240" y="2880360"/>
            <a:ext cx="50292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7" name="Shape 14"/>
          <p:cNvSpPr/>
          <p:nvPr/>
        </p:nvSpPr>
        <p:spPr>
          <a:xfrm>
            <a:off x="7818120" y="2880360"/>
            <a:ext cx="50292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1051560" y="4297680"/>
            <a:ext cx="310896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051560" y="4297680"/>
            <a:ext cx="54864" cy="91440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252728" y="4462272"/>
            <a:ext cx="2706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KYC provider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52728" y="4773168"/>
            <a:ext cx="2706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Sumsub is intended to support identity verification and onboarding controls.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4480560" y="4297680"/>
            <a:ext cx="310896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480560" y="4297680"/>
            <a:ext cx="54864" cy="9144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681728" y="4462272"/>
            <a:ext cx="2706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OTP provider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4681728" y="4773168"/>
            <a:ext cx="2706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Twilio supports OTP messaging and phone verification flows.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7909560" y="4297680"/>
            <a:ext cx="310896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909560" y="4297680"/>
            <a:ext cx="54864" cy="91440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110728" y="4462272"/>
            <a:ext cx="2706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Risk policy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8110728" y="4773168"/>
            <a:ext cx="2706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KOWO can define thresholds and enhanced checks before enabling sensitive functions.</a:t>
            </a:r>
            <a:endParaRPr lang="en-US" sz="950" dirty="0"/>
          </a:p>
        </p:txBody>
      </p:sp>
      <p:sp>
        <p:nvSpPr>
          <p:cNvPr id="30" name="Shape 27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17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17 / AML &amp; transaction risk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Controls to implement before payment launch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The AML operating model should be documented with the PSP and aligned with the exact flow selected.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868680" y="214884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68680" y="2148840"/>
            <a:ext cx="54864" cy="91440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69848" y="2313432"/>
            <a:ext cx="4398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Customer screening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69848" y="2624328"/>
            <a:ext cx="4398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KYC / sanctions / PEP checks through dedicated providers and PSP requirements.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355080" y="214884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355080" y="2148840"/>
            <a:ext cx="54864" cy="9144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56248" y="2313432"/>
            <a:ext cx="4398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Transaction monitoring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556248" y="2624328"/>
            <a:ext cx="4398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Limits, velocity checks, unusual amounts, repeated failures, suspicious patterns.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68680" y="3474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68680" y="3474720"/>
            <a:ext cx="54864" cy="91440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69848" y="3639312"/>
            <a:ext cx="4398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Group risk review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69848" y="3950208"/>
            <a:ext cx="4398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Higher scrutiny for large groups, cross-border funding or high-value rotations.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6355080" y="3474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355080" y="3474720"/>
            <a:ext cx="54864" cy="9144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556248" y="3639312"/>
            <a:ext cx="4398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Incident escalation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556248" y="3950208"/>
            <a:ext cx="4398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Clear process to freeze functionality, request evidence or notify PSP compliance.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2011680" y="5257800"/>
            <a:ext cx="8138160" cy="594360"/>
          </a:xfrm>
          <a:prstGeom prst="roundRect">
            <a:avLst>
              <a:gd name="adj" fmla="val 18462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2011680" y="5257800"/>
            <a:ext cx="54864" cy="5943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2212848" y="5422392"/>
            <a:ext cx="77358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Key dependency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2212848" y="5733288"/>
            <a:ext cx="7735824" cy="-45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The final AML responsibilities must be confirmed with the payment partner based on the settlement and payout model used.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9" name="Text 26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18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00 / Navigation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Document map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A concise regulatory view of KOWO: current activity, future roadmap, financial flows, third parties, controls and partner responsibilities.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841248" y="2240280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01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316736" y="2221992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0"/>
                </a:solidFill>
              </a:rPr>
              <a:t>Executive summary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2898648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02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316736" y="288036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0"/>
                </a:solidFill>
              </a:rPr>
              <a:t>Corporate structure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41248" y="3557016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03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316736" y="3538728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0"/>
                </a:solidFill>
              </a:rPr>
              <a:t>Product perimeter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841248" y="4215384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04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316736" y="4197096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0"/>
                </a:solidFill>
              </a:rPr>
              <a:t>Technology architecture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41248" y="4873752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05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316736" y="4855464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0"/>
                </a:solidFill>
              </a:rPr>
              <a:t>Financial flow model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263640" y="2240280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06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6739128" y="2221992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0"/>
                </a:solidFill>
              </a:rPr>
              <a:t>Regulatory position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263640" y="2898648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07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6739128" y="288036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0"/>
                </a:solidFill>
              </a:rPr>
              <a:t>KYC / AML approach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6263640" y="3557016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08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6739128" y="3538728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0"/>
                </a:solidFill>
              </a:rPr>
              <a:t>Security &amp; data protection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263640" y="4215384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09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6739128" y="4197096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0"/>
                </a:solidFill>
              </a:rPr>
              <a:t>Risk register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6263640" y="4873752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10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6739128" y="4855464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0"/>
                </a:solidFill>
              </a:rPr>
              <a:t>Partner due diligence FAQ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9" name="Text 26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18 / Data protection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Privacy and data governance approach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KOWO handles sensitive community and identity-related information. The approach should be privacy-by-design.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777240" y="2057400"/>
            <a:ext cx="324612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77240" y="2057400"/>
            <a:ext cx="54864" cy="100584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78408" y="222199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Data hosting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532888"/>
            <a:ext cx="2843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Supabase database infrastructure.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26280" y="2057400"/>
            <a:ext cx="324612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26280" y="2057400"/>
            <a:ext cx="54864" cy="10058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27448" y="222199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Backend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727448" y="2532888"/>
            <a:ext cx="2843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Render application backend and API layer.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275320" y="2057400"/>
            <a:ext cx="324612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275320" y="2057400"/>
            <a:ext cx="54864" cy="100584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476488" y="222199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Legal basis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476488" y="2532888"/>
            <a:ext cx="2843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Account management, service delivery, security, fraud prevention and contractual obligations.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777240" y="3429000"/>
            <a:ext cx="324612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77240" y="3429000"/>
            <a:ext cx="54864" cy="10058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78408" y="359359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Retention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978408" y="3904488"/>
            <a:ext cx="2843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Define retention periods for account, transaction history, KYC metadata and support requests.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4526280" y="3429000"/>
            <a:ext cx="324612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526280" y="3429000"/>
            <a:ext cx="54864" cy="100584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727448" y="359359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User rights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4727448" y="3904488"/>
            <a:ext cx="2843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Access, correction, deletion, portability and objection where applicable.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8275320" y="3429000"/>
            <a:ext cx="324612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8275320" y="3429000"/>
            <a:ext cx="54864" cy="10058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476488" y="359359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Cross-border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8476488" y="3904488"/>
            <a:ext cx="2843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Document provider locations and data transfer safeguards.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19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FFFC4"/>
                </a:solidFill>
              </a:rPr>
              <a:t>19 / Security model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Security is part of the product promise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D2E3D9"/>
                </a:solidFill>
              </a:rPr>
              <a:t>KOWO must be perceived as a trust infrastructure, not only a savings app.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822960" y="1828800"/>
            <a:ext cx="301752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892808"/>
            <a:ext cx="2798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Authentication &amp; OTP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26280" y="1828800"/>
            <a:ext cx="301752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36008" y="1892808"/>
            <a:ext cx="2798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KYC checks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8229600" y="1828800"/>
            <a:ext cx="301752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39328" y="1892808"/>
            <a:ext cx="2798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Encryption in transit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822960" y="2542032"/>
            <a:ext cx="301752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32688" y="2606040"/>
            <a:ext cx="2798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Role-based access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526280" y="2542032"/>
            <a:ext cx="301752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36008" y="2606040"/>
            <a:ext cx="2798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Audit logs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8229600" y="2542032"/>
            <a:ext cx="301752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39328" y="2606040"/>
            <a:ext cx="2798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Secure SDLC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822960" y="3255264"/>
            <a:ext cx="301752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2688" y="3319272"/>
            <a:ext cx="2798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Backups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526280" y="3255264"/>
            <a:ext cx="301752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36008" y="3319272"/>
            <a:ext cx="2798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Monitoring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8229600" y="3255264"/>
            <a:ext cx="301752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39328" y="3319272"/>
            <a:ext cx="2798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Incident response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1005840" y="4937760"/>
            <a:ext cx="10149840" cy="713232"/>
          </a:xfrm>
          <a:prstGeom prst="roundRect">
            <a:avLst>
              <a:gd name="adj" fmla="val 15385"/>
            </a:avLst>
          </a:prstGeom>
          <a:solidFill>
            <a:srgbClr val="173020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05840" y="4937760"/>
            <a:ext cx="54864" cy="713232"/>
          </a:xfrm>
          <a:prstGeom prst="rect">
            <a:avLst/>
          </a:prstGeom>
          <a:solidFill>
            <a:srgbClr val="7FFFC4"/>
          </a:solidFill>
          <a:ln w="12700">
            <a:solidFill>
              <a:srgbClr val="7FFFC4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207008" y="5102352"/>
            <a:ext cx="97475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Founder advantage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207008" y="5413248"/>
            <a:ext cx="97475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The founder’s cybersecurity / GRC background should be explicitly leveraged in partner discussions: risk thinking, ISO 27001 awareness, resilience and data protection discipline.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20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20 / Traceability &amp; auditability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Digital history as a compliance asset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KOWO’s value is not only payment enablement. It improves visibility and proof across community finance workflows.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02920" y="2743200"/>
            <a:ext cx="1234440" cy="594360"/>
          </a:xfrm>
          <a:prstGeom prst="roundRect">
            <a:avLst>
              <a:gd name="adj" fmla="val 21538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76072" y="2907792"/>
            <a:ext cx="108813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Group created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1755648" y="3044952"/>
            <a:ext cx="301752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0" name="Shape 7"/>
          <p:cNvSpPr/>
          <p:nvPr/>
        </p:nvSpPr>
        <p:spPr>
          <a:xfrm>
            <a:off x="2167128" y="2743200"/>
            <a:ext cx="1234440" cy="594360"/>
          </a:xfrm>
          <a:prstGeom prst="roundRect">
            <a:avLst>
              <a:gd name="adj" fmla="val 21538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240280" y="2907792"/>
            <a:ext cx="108813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Rules validated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419856" y="3044952"/>
            <a:ext cx="301752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3831336" y="2743200"/>
            <a:ext cx="1234440" cy="594360"/>
          </a:xfrm>
          <a:prstGeom prst="roundRect">
            <a:avLst>
              <a:gd name="adj" fmla="val 21538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04488" y="2907792"/>
            <a:ext cx="108813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Members invited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084064" y="3044952"/>
            <a:ext cx="301752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6" name="Shape 13"/>
          <p:cNvSpPr/>
          <p:nvPr/>
        </p:nvSpPr>
        <p:spPr>
          <a:xfrm>
            <a:off x="5495544" y="2743200"/>
            <a:ext cx="1234440" cy="594360"/>
          </a:xfrm>
          <a:prstGeom prst="roundRect">
            <a:avLst>
              <a:gd name="adj" fmla="val 21538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568696" y="2907792"/>
            <a:ext cx="108813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Contributions due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6748272" y="3044952"/>
            <a:ext cx="301752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9" name="Shape 16"/>
          <p:cNvSpPr/>
          <p:nvPr/>
        </p:nvSpPr>
        <p:spPr>
          <a:xfrm>
            <a:off x="7159752" y="2743200"/>
            <a:ext cx="1234440" cy="594360"/>
          </a:xfrm>
          <a:prstGeom prst="roundRect">
            <a:avLst>
              <a:gd name="adj" fmla="val 21538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232904" y="2907792"/>
            <a:ext cx="108813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Payment status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8412480" y="3044952"/>
            <a:ext cx="301752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2" name="Shape 19"/>
          <p:cNvSpPr/>
          <p:nvPr/>
        </p:nvSpPr>
        <p:spPr>
          <a:xfrm>
            <a:off x="8823960" y="2743200"/>
            <a:ext cx="1234440" cy="594360"/>
          </a:xfrm>
          <a:prstGeom prst="roundRect">
            <a:avLst>
              <a:gd name="adj" fmla="val 21538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8897112" y="2907792"/>
            <a:ext cx="108813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Rotation completed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10076688" y="3044952"/>
            <a:ext cx="301752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5" name="Shape 22"/>
          <p:cNvSpPr/>
          <p:nvPr/>
        </p:nvSpPr>
        <p:spPr>
          <a:xfrm>
            <a:off x="10488168" y="2743200"/>
            <a:ext cx="1234440" cy="594360"/>
          </a:xfrm>
          <a:prstGeom prst="roundRect">
            <a:avLst>
              <a:gd name="adj" fmla="val 21538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0561320" y="2907792"/>
            <a:ext cx="108813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History exported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1143000" y="4434840"/>
            <a:ext cx="987552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1143000" y="4434840"/>
            <a:ext cx="54864" cy="86868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1344168" y="4599432"/>
            <a:ext cx="9473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Operational benefit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1344168" y="4910328"/>
            <a:ext cx="94731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 structured digital history can reduce disputes, improve user trust, support customer service and help partners understand the origin and purpose of payments.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21</a:t>
            </a:r>
            <a:endParaRPr lang="en-US" sz="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21 / Risk register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Key risks and mitigation roadmap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A practical register helps demonstrate control maturity to PSPs and future investors.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85800" y="1691640"/>
            <a:ext cx="1083564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E2EAE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82880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C3B2A"/>
                </a:solidFill>
              </a:rPr>
              <a:t>Risk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297680" y="1828800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C3B2A"/>
                </a:solidFill>
              </a:rPr>
              <a:t>Level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577840" y="182880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C3B2A"/>
                </a:solidFill>
              </a:rPr>
              <a:t>Mitigation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868680" y="2112264"/>
            <a:ext cx="10287000" cy="0"/>
          </a:xfrm>
          <a:prstGeom prst="line">
            <a:avLst/>
          </a:prstGeom>
          <a:noFill/>
          <a:ln w="12700">
            <a:solidFill>
              <a:srgbClr val="EDF2E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14400" y="2240280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40" b="1" dirty="0">
                <a:solidFill>
                  <a:srgbClr val="0F1410"/>
                </a:solidFill>
              </a:rPr>
              <a:t>Regulatory misclassification</a:t>
            </a:r>
            <a:endParaRPr lang="en-US" sz="940" dirty="0"/>
          </a:p>
        </p:txBody>
      </p:sp>
      <p:sp>
        <p:nvSpPr>
          <p:cNvPr id="13" name="Shape 10"/>
          <p:cNvSpPr/>
          <p:nvPr/>
        </p:nvSpPr>
        <p:spPr>
          <a:xfrm>
            <a:off x="4251960" y="2212848"/>
            <a:ext cx="731520" cy="310896"/>
          </a:xfrm>
          <a:prstGeom prst="roundRect">
            <a:avLst>
              <a:gd name="adj" fmla="val 23529"/>
            </a:avLst>
          </a:prstGeom>
          <a:solidFill>
            <a:srgbClr val="FEE4E2"/>
          </a:solidFill>
          <a:ln w="12700">
            <a:solidFill>
              <a:srgbClr val="FEE4E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61688" y="2276856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</a:rPr>
              <a:t>High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5577840" y="2240280"/>
            <a:ext cx="5166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B7C72"/>
                </a:solidFill>
              </a:rPr>
              <a:t>Clear perimeter, partner-led regulated services, compliance pack.</a:t>
            </a:r>
            <a:endParaRPr lang="en-US" sz="920" dirty="0"/>
          </a:p>
        </p:txBody>
      </p:sp>
      <p:sp>
        <p:nvSpPr>
          <p:cNvPr id="16" name="Shape 13"/>
          <p:cNvSpPr/>
          <p:nvPr/>
        </p:nvSpPr>
        <p:spPr>
          <a:xfrm>
            <a:off x="868680" y="2642616"/>
            <a:ext cx="10287000" cy="0"/>
          </a:xfrm>
          <a:prstGeom prst="line">
            <a:avLst/>
          </a:prstGeom>
          <a:noFill/>
          <a:ln w="12700">
            <a:solidFill>
              <a:srgbClr val="EDF2E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14400" y="2770632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40" b="1" dirty="0">
                <a:solidFill>
                  <a:srgbClr val="0F1410"/>
                </a:solidFill>
              </a:rPr>
              <a:t>Funds flow ambiguity</a:t>
            </a:r>
            <a:endParaRPr lang="en-US" sz="940" dirty="0"/>
          </a:p>
        </p:txBody>
      </p:sp>
      <p:sp>
        <p:nvSpPr>
          <p:cNvPr id="18" name="Shape 15"/>
          <p:cNvSpPr/>
          <p:nvPr/>
        </p:nvSpPr>
        <p:spPr>
          <a:xfrm>
            <a:off x="4251960" y="2743200"/>
            <a:ext cx="731520" cy="310896"/>
          </a:xfrm>
          <a:prstGeom prst="roundRect">
            <a:avLst>
              <a:gd name="adj" fmla="val 23529"/>
            </a:avLst>
          </a:prstGeom>
          <a:solidFill>
            <a:srgbClr val="FEE4E2"/>
          </a:solidFill>
          <a:ln w="12700">
            <a:solidFill>
              <a:srgbClr val="FEE4E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361688" y="2807208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</a:rPr>
              <a:t>High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5577840" y="2770632"/>
            <a:ext cx="5166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B7C72"/>
                </a:solidFill>
              </a:rPr>
              <a:t>Document exact PSP settlement model and payout responsibility.</a:t>
            </a:r>
            <a:endParaRPr lang="en-US" sz="920" dirty="0"/>
          </a:p>
        </p:txBody>
      </p:sp>
      <p:sp>
        <p:nvSpPr>
          <p:cNvPr id="21" name="Shape 18"/>
          <p:cNvSpPr/>
          <p:nvPr/>
        </p:nvSpPr>
        <p:spPr>
          <a:xfrm>
            <a:off x="868680" y="3172968"/>
            <a:ext cx="10287000" cy="0"/>
          </a:xfrm>
          <a:prstGeom prst="line">
            <a:avLst/>
          </a:prstGeom>
          <a:noFill/>
          <a:ln w="12700">
            <a:solidFill>
              <a:srgbClr val="EDF2EE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300984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40" b="1" dirty="0">
                <a:solidFill>
                  <a:srgbClr val="0F1410"/>
                </a:solidFill>
              </a:rPr>
              <a:t>Fraud / fake identity</a:t>
            </a:r>
            <a:endParaRPr lang="en-US" sz="940" dirty="0"/>
          </a:p>
        </p:txBody>
      </p:sp>
      <p:sp>
        <p:nvSpPr>
          <p:cNvPr id="23" name="Shape 20"/>
          <p:cNvSpPr/>
          <p:nvPr/>
        </p:nvSpPr>
        <p:spPr>
          <a:xfrm>
            <a:off x="4251960" y="3273552"/>
            <a:ext cx="731520" cy="310896"/>
          </a:xfrm>
          <a:prstGeom prst="roundRect">
            <a:avLst>
              <a:gd name="adj" fmla="val 23529"/>
            </a:avLst>
          </a:prstGeom>
          <a:solidFill>
            <a:srgbClr val="FEE4E2"/>
          </a:solidFill>
          <a:ln w="12700">
            <a:solidFill>
              <a:srgbClr val="FEE4E2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61688" y="3337560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</a:rPr>
              <a:t>High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5577840" y="3300984"/>
            <a:ext cx="5166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B7C72"/>
                </a:solidFill>
              </a:rPr>
              <a:t>Sumsub KYC, OTP, suspicious activity monitoring.</a:t>
            </a:r>
            <a:endParaRPr lang="en-US" sz="920" dirty="0"/>
          </a:p>
        </p:txBody>
      </p:sp>
      <p:sp>
        <p:nvSpPr>
          <p:cNvPr id="26" name="Shape 23"/>
          <p:cNvSpPr/>
          <p:nvPr/>
        </p:nvSpPr>
        <p:spPr>
          <a:xfrm>
            <a:off x="868680" y="3703320"/>
            <a:ext cx="10287000" cy="0"/>
          </a:xfrm>
          <a:prstGeom prst="line">
            <a:avLst/>
          </a:prstGeom>
          <a:noFill/>
          <a:ln w="12700">
            <a:solidFill>
              <a:srgbClr val="EDF2EE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14400" y="3831336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40" b="1" dirty="0">
                <a:solidFill>
                  <a:srgbClr val="0F1410"/>
                </a:solidFill>
              </a:rPr>
              <a:t>Disputes between members</a:t>
            </a:r>
            <a:endParaRPr lang="en-US" sz="940" dirty="0"/>
          </a:p>
        </p:txBody>
      </p:sp>
      <p:sp>
        <p:nvSpPr>
          <p:cNvPr id="28" name="Shape 25"/>
          <p:cNvSpPr/>
          <p:nvPr/>
        </p:nvSpPr>
        <p:spPr>
          <a:xfrm>
            <a:off x="4251960" y="3803904"/>
            <a:ext cx="731520" cy="310896"/>
          </a:xfrm>
          <a:prstGeom prst="roundRect">
            <a:avLst>
              <a:gd name="adj" fmla="val 23529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361688" y="3867912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Medium</a:t>
            </a:r>
            <a:endParaRPr lang="en-US" sz="900" dirty="0"/>
          </a:p>
        </p:txBody>
      </p:sp>
      <p:sp>
        <p:nvSpPr>
          <p:cNvPr id="30" name="Text 27"/>
          <p:cNvSpPr/>
          <p:nvPr/>
        </p:nvSpPr>
        <p:spPr>
          <a:xfrm>
            <a:off x="5577840" y="3831336"/>
            <a:ext cx="5166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B7C72"/>
                </a:solidFill>
              </a:rPr>
              <a:t>Rules, history, logs, exportable evidence.</a:t>
            </a:r>
            <a:endParaRPr lang="en-US" sz="920" dirty="0"/>
          </a:p>
        </p:txBody>
      </p:sp>
      <p:sp>
        <p:nvSpPr>
          <p:cNvPr id="31" name="Shape 28"/>
          <p:cNvSpPr/>
          <p:nvPr/>
        </p:nvSpPr>
        <p:spPr>
          <a:xfrm>
            <a:off x="868680" y="4233672"/>
            <a:ext cx="10287000" cy="0"/>
          </a:xfrm>
          <a:prstGeom prst="line">
            <a:avLst/>
          </a:prstGeom>
          <a:noFill/>
          <a:ln w="12700">
            <a:solidFill>
              <a:srgbClr val="EDF2EE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914400" y="4361688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40" b="1" dirty="0">
                <a:solidFill>
                  <a:srgbClr val="0F1410"/>
                </a:solidFill>
              </a:rPr>
              <a:t>Data breach</a:t>
            </a:r>
            <a:endParaRPr lang="en-US" sz="940" dirty="0"/>
          </a:p>
        </p:txBody>
      </p:sp>
      <p:sp>
        <p:nvSpPr>
          <p:cNvPr id="33" name="Shape 30"/>
          <p:cNvSpPr/>
          <p:nvPr/>
        </p:nvSpPr>
        <p:spPr>
          <a:xfrm>
            <a:off x="4251960" y="4334256"/>
            <a:ext cx="731520" cy="310896"/>
          </a:xfrm>
          <a:prstGeom prst="roundRect">
            <a:avLst>
              <a:gd name="adj" fmla="val 23529"/>
            </a:avLst>
          </a:prstGeom>
          <a:solidFill>
            <a:srgbClr val="FEE4E2"/>
          </a:solidFill>
          <a:ln w="12700">
            <a:solidFill>
              <a:srgbClr val="FEE4E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4361688" y="4398264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</a:rPr>
              <a:t>High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5577840" y="4361688"/>
            <a:ext cx="5166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B7C72"/>
                </a:solidFill>
              </a:rPr>
              <a:t>Access controls, encryption, monitoring, backups.</a:t>
            </a:r>
            <a:endParaRPr lang="en-US" sz="920" dirty="0"/>
          </a:p>
        </p:txBody>
      </p:sp>
      <p:sp>
        <p:nvSpPr>
          <p:cNvPr id="36" name="Shape 33"/>
          <p:cNvSpPr/>
          <p:nvPr/>
        </p:nvSpPr>
        <p:spPr>
          <a:xfrm>
            <a:off x="868680" y="4764024"/>
            <a:ext cx="10287000" cy="0"/>
          </a:xfrm>
          <a:prstGeom prst="line">
            <a:avLst/>
          </a:prstGeom>
          <a:noFill/>
          <a:ln w="12700">
            <a:solidFill>
              <a:srgbClr val="EDF2EE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914400" y="4892040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40" b="1" dirty="0">
                <a:solidFill>
                  <a:srgbClr val="0F1410"/>
                </a:solidFill>
              </a:rPr>
              <a:t>Operational outage</a:t>
            </a:r>
            <a:endParaRPr lang="en-US" sz="940" dirty="0"/>
          </a:p>
        </p:txBody>
      </p:sp>
      <p:sp>
        <p:nvSpPr>
          <p:cNvPr id="38" name="Shape 35"/>
          <p:cNvSpPr/>
          <p:nvPr/>
        </p:nvSpPr>
        <p:spPr>
          <a:xfrm>
            <a:off x="4251960" y="4864608"/>
            <a:ext cx="731520" cy="310896"/>
          </a:xfrm>
          <a:prstGeom prst="roundRect">
            <a:avLst>
              <a:gd name="adj" fmla="val 23529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4361688" y="4928616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8860B"/>
                </a:solidFill>
              </a:rPr>
              <a:t>Medium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5577840" y="4892040"/>
            <a:ext cx="5166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B7C72"/>
                </a:solidFill>
              </a:rPr>
              <a:t>Cloud monitoring, incident response, provider status checks.</a:t>
            </a:r>
            <a:endParaRPr lang="en-US" sz="920" dirty="0"/>
          </a:p>
        </p:txBody>
      </p:sp>
      <p:sp>
        <p:nvSpPr>
          <p:cNvPr id="41" name="Shape 38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22</a:t>
            </a:r>
            <a:endParaRPr lang="en-US" sz="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22 / Compliance controls roadmap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Controls before, during and after payment launch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The objective is to move from MVP controls to partner-grade controls.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85800" y="2240280"/>
            <a:ext cx="251460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85800" y="2240280"/>
            <a:ext cx="54864" cy="205740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86968" y="2404872"/>
            <a:ext cx="2112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Before launch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715768"/>
            <a:ext cx="211226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Finalize PSP flow memo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KYC policy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Terms / privacy / compliance pages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Incident process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566160" y="2240280"/>
            <a:ext cx="251460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566160" y="2240280"/>
            <a:ext cx="54864" cy="20574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767328" y="2404872"/>
            <a:ext cx="2112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Payment launch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767328" y="2715768"/>
            <a:ext cx="211226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Transaction limits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Payout validation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Support escalation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Monitoring dashboard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446520" y="2240280"/>
            <a:ext cx="251460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446520" y="2240280"/>
            <a:ext cx="54864" cy="205740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647688" y="2404872"/>
            <a:ext cx="2112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Scale phase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647688" y="2715768"/>
            <a:ext cx="211226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AML rules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Risk scoring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Automated alerts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Periodic partner review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9326880" y="2240280"/>
            <a:ext cx="251460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9326880" y="2240280"/>
            <a:ext cx="54864" cy="20574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528048" y="2404872"/>
            <a:ext cx="21122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Investment phase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9528048" y="2715768"/>
            <a:ext cx="211226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SGI contracts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Suitability scope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No advice disclaimer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Regulated partner execution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23</a:t>
            </a:r>
            <a:endParaRPr lang="en-US" sz="7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FFFC4"/>
                </a:solidFill>
              </a:rPr>
              <a:t>23 / Africa and diaspora payment logic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One community, multiple payment rails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D2E3D9"/>
                </a:solidFill>
              </a:rPr>
              <a:t>A diaspora user can participate as long as the supported payment rail or receiving instrument is compatible with the group flow.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914400" y="2286000"/>
            <a:ext cx="205740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4128" y="2350008"/>
            <a:ext cx="1837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Wave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474720" y="2286000"/>
            <a:ext cx="205740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84448" y="2350008"/>
            <a:ext cx="1837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Orange Money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035040" y="2286000"/>
            <a:ext cx="205740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768" y="2350008"/>
            <a:ext cx="1837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MTN MoMo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8595360" y="2286000"/>
            <a:ext cx="205740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05088" y="2350008"/>
            <a:ext cx="1837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Moov Money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14400" y="2971800"/>
            <a:ext cx="205740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24128" y="3035808"/>
            <a:ext cx="1837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Airtel Money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3474720" y="2971800"/>
            <a:ext cx="205740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84448" y="3035808"/>
            <a:ext cx="1837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Cards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035040" y="2971800"/>
            <a:ext cx="205740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44768" y="3035808"/>
            <a:ext cx="1837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Bank transfer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8595360" y="2971800"/>
            <a:ext cx="205740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705088" y="3035808"/>
            <a:ext cx="1837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Future SEPA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097280" y="4343400"/>
            <a:ext cx="4663440" cy="1143000"/>
          </a:xfrm>
          <a:prstGeom prst="roundRect">
            <a:avLst>
              <a:gd name="adj" fmla="val 9600"/>
            </a:avLst>
          </a:prstGeom>
          <a:solidFill>
            <a:srgbClr val="173020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7280" y="4343400"/>
            <a:ext cx="54864" cy="1143000"/>
          </a:xfrm>
          <a:prstGeom prst="rect">
            <a:avLst/>
          </a:prstGeom>
          <a:solidFill>
            <a:srgbClr val="7FFFC4"/>
          </a:solidFill>
          <a:ln w="12700">
            <a:solidFill>
              <a:srgbClr val="7FFFC4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298448" y="4507992"/>
            <a:ext cx="42611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Africa-first launch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298448" y="4818888"/>
            <a:ext cx="42611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KOWO SARL can start with African payment rails and Mobile Money ecosystems where community finance is already culturally understood.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400800" y="4343400"/>
            <a:ext cx="4663440" cy="1143000"/>
          </a:xfrm>
          <a:prstGeom prst="roundRect">
            <a:avLst>
              <a:gd name="adj" fmla="val 9600"/>
            </a:avLst>
          </a:prstGeom>
          <a:solidFill>
            <a:srgbClr val="173020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00800" y="4343400"/>
            <a:ext cx="54864" cy="11430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601968" y="4507992"/>
            <a:ext cx="42611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Diaspora-ready ambition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601968" y="4818888"/>
            <a:ext cx="42611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The diaspora can participate in FCFA-based groups today through supported rails, while EUR / SEPA requires a future European PSP model.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24</a:t>
            </a:r>
            <a:endParaRPr lang="en-US" sz="7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24 / Future investment services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SGI-led, partner-operated investment access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Investment features are part of the long-term roadmap and require licensed partners before activation.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868680" y="2743200"/>
            <a:ext cx="1600200" cy="658368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907792"/>
            <a:ext cx="14538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User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017520" y="2743200"/>
            <a:ext cx="1828800" cy="658368"/>
          </a:xfrm>
          <a:prstGeom prst="roundRect">
            <a:avLst>
              <a:gd name="adj" fmla="val 19444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090672" y="2907792"/>
            <a:ext cx="16824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KOWO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interface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440680" y="2743200"/>
            <a:ext cx="1828800" cy="658368"/>
          </a:xfrm>
          <a:prstGeom prst="roundRect">
            <a:avLst>
              <a:gd name="adj" fmla="val 19444"/>
            </a:avLst>
          </a:prstGeom>
          <a:solidFill>
            <a:srgbClr val="1C3B2A"/>
          </a:solidFill>
          <a:ln w="12700">
            <a:solidFill>
              <a:srgbClr val="1C3B2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513832" y="2907792"/>
            <a:ext cx="16824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SGI / broker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licensed partner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7909560" y="2743200"/>
            <a:ext cx="1645920" cy="658368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82712" y="2907792"/>
            <a:ext cx="14996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Market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BRVM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10058400" y="2743200"/>
            <a:ext cx="1280160" cy="658368"/>
          </a:xfrm>
          <a:prstGeom prst="roundRect">
            <a:avLst>
              <a:gd name="adj" fmla="val 19444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131552" y="2907792"/>
            <a:ext cx="1133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Reports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2514600" y="3072384"/>
            <a:ext cx="41148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4892040" y="3072384"/>
            <a:ext cx="45720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9" name="Shape 16"/>
          <p:cNvSpPr/>
          <p:nvPr/>
        </p:nvSpPr>
        <p:spPr>
          <a:xfrm>
            <a:off x="7315200" y="3072384"/>
            <a:ext cx="50292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0" name="Shape 17"/>
          <p:cNvSpPr/>
          <p:nvPr/>
        </p:nvSpPr>
        <p:spPr>
          <a:xfrm>
            <a:off x="9601200" y="3072384"/>
            <a:ext cx="36576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1" name="Shape 18"/>
          <p:cNvSpPr/>
          <p:nvPr/>
        </p:nvSpPr>
        <p:spPr>
          <a:xfrm>
            <a:off x="1051560" y="4343400"/>
            <a:ext cx="100126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1051560" y="4343400"/>
            <a:ext cx="54864" cy="8229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252728" y="4507992"/>
            <a:ext cx="96103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Boundary statement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1252728" y="4818888"/>
            <a:ext cx="96103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KOWO will not execute investment orders, manage portfolios or provide investment advice. Any real investment activity will be executed by a duly licensed financial partner.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25</a:t>
            </a:r>
            <a:endParaRPr lang="en-US" sz="7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25 / PSP due diligence FAQ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Answers partners will expect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This slide can be reused directly with PSP compliance teams.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731520" y="1783080"/>
            <a:ext cx="4892040" cy="932688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31520" y="1783080"/>
            <a:ext cx="54864" cy="932688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32688" y="1947672"/>
            <a:ext cx="44897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Does KOWO hold funds?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32688" y="2258568"/>
            <a:ext cx="4489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No for its own account. Funds should remain processed and settled through the payment partner model.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217920" y="1783080"/>
            <a:ext cx="4892040" cy="932688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217920" y="1783080"/>
            <a:ext cx="54864" cy="93268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19088" y="1947672"/>
            <a:ext cx="44897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Who executes payments?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419088" y="2258568"/>
            <a:ext cx="4489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The PSP / payment partner executes payment processing, settlement and payout rails.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731520" y="3044952"/>
            <a:ext cx="4892040" cy="932688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31520" y="3044952"/>
            <a:ext cx="54864" cy="932688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32688" y="3209544"/>
            <a:ext cx="44897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Does KOWO provide investment services?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932688" y="3520440"/>
            <a:ext cx="4489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No. Real investment features are future-only and partner-led.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6217920" y="3044952"/>
            <a:ext cx="4892040" cy="932688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217920" y="3044952"/>
            <a:ext cx="54864" cy="93268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419088" y="3209544"/>
            <a:ext cx="44897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Is KOWO a PSP or bank?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419088" y="3520440"/>
            <a:ext cx="4489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No. KOWO is a software and technology platform.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731520" y="4306824"/>
            <a:ext cx="4892040" cy="932688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731520" y="4306824"/>
            <a:ext cx="54864" cy="932688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32688" y="4471416"/>
            <a:ext cx="44897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Who performs KYC?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932688" y="4782312"/>
            <a:ext cx="4489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KYC is planned through Sumsub and/or the PSP requirements.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6217920" y="4306824"/>
            <a:ext cx="4892040" cy="932688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6217920" y="4306824"/>
            <a:ext cx="54864" cy="93268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19088" y="4471416"/>
            <a:ext cx="44897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What is needed from FeexPay?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6419088" y="4782312"/>
            <a:ext cx="4489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 clear accepted flow: direct payout, merchant balance, sub-accounts or another compliant structure.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26</a:t>
            </a:r>
            <a:endParaRPr lang="en-US" sz="7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FFFC4"/>
                </a:solidFill>
              </a:rPr>
              <a:t>26 / Partner decision request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What KOWO needs from a PSP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D2E3D9"/>
                </a:solidFill>
              </a:rPr>
              <a:t>Rather than a generic merchant account, KOWO needs a documented operating model aligned with community contributions and payouts.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868680" y="1828800"/>
            <a:ext cx="475488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78408" y="1892808"/>
            <a:ext cx="4535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Confirm eligible activity perimeter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309360" y="1828800"/>
            <a:ext cx="475488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19088" y="1892808"/>
            <a:ext cx="4535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Confirm settlement model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868680" y="2395728"/>
            <a:ext cx="475488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78408" y="2459736"/>
            <a:ext cx="4535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Confirm payout rules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309360" y="2395728"/>
            <a:ext cx="475488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19088" y="2459736"/>
            <a:ext cx="4535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Confirm KYC / AML responsibilities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68680" y="2962656"/>
            <a:ext cx="475488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78408" y="3026664"/>
            <a:ext cx="4535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Confirm countries and payment methods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309360" y="2962656"/>
            <a:ext cx="475488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19088" y="3026664"/>
            <a:ext cx="4535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Confirm prohibited use cases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868680" y="3529584"/>
            <a:ext cx="4754880" cy="310896"/>
          </a:xfrm>
          <a:prstGeom prst="roundRect">
            <a:avLst>
              <a:gd name="adj" fmla="val 23529"/>
            </a:avLst>
          </a:prstGeom>
          <a:solidFill>
            <a:srgbClr val="17302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8408" y="3593592"/>
            <a:ext cx="4535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Confirm reporting requirements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309360" y="3529584"/>
            <a:ext cx="4754880" cy="310896"/>
          </a:xfrm>
          <a:prstGeom prst="roundRect">
            <a:avLst>
              <a:gd name="adj" fmla="val 23529"/>
            </a:avLst>
          </a:prstGeom>
          <a:solidFill>
            <a:srgbClr val="233F30"/>
          </a:solidFill>
          <a:ln w="12700">
            <a:solidFill>
              <a:srgbClr val="355E4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19088" y="3593592"/>
            <a:ext cx="4535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Confirm contractual language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3000" y="5120640"/>
            <a:ext cx="9829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Ideal output: a written PSP-approved flow memo describing who holds funds, who can trigger payouts, who is liable and what controls apply.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27</a:t>
            </a:r>
            <a:endParaRPr lang="en-US" sz="7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27 / Documents to maintain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A living compliance data room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KOWO should keep a structured data room to answer partner questions quickly and consistently.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85800" y="1920240"/>
            <a:ext cx="324612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85800" y="1920240"/>
            <a:ext cx="54864" cy="105156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86968" y="208483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Company documents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395728"/>
            <a:ext cx="2843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RCCM, IFU, statutes, ownership, bank account, domain ownership.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434840" y="1920240"/>
            <a:ext cx="324612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434840" y="1920240"/>
            <a:ext cx="54864" cy="10515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636008" y="208483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Product documentation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636008" y="2395728"/>
            <a:ext cx="2843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Features, screenshots, roadmap, user journeys, group rules.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183880" y="1920240"/>
            <a:ext cx="324612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183880" y="1920240"/>
            <a:ext cx="54864" cy="105156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385048" y="208483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Compliance docs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385048" y="2395728"/>
            <a:ext cx="2843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This pack, financial flow memo, KYC policy, AML controls, risk register.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685800" y="3337560"/>
            <a:ext cx="324612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85800" y="3337560"/>
            <a:ext cx="54864" cy="10515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86968" y="350215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Legal pages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886968" y="3813048"/>
            <a:ext cx="2843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CGU, privacy, legal notices, compliance page, disclaimers.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4434840" y="3337560"/>
            <a:ext cx="324612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434840" y="3337560"/>
            <a:ext cx="54864" cy="105156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636008" y="350215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Technical docs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4636008" y="3813048"/>
            <a:ext cx="2843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Architecture, providers, backups, security controls, incident response.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8183880" y="3337560"/>
            <a:ext cx="324612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8183880" y="3337560"/>
            <a:ext cx="54864" cy="10515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385048" y="3502152"/>
            <a:ext cx="2843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Partner docs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8385048" y="3813048"/>
            <a:ext cx="2843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PSP questionnaires, contracts, SGI agreements, integration documents.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28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01 / Executive summary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KOWO in one page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A pan-African technology platform for organising community savings, contributions and future partner-led access to investment services.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777240" y="2176272"/>
            <a:ext cx="333756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76272"/>
            <a:ext cx="54864" cy="123444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78408" y="2340864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What KOWO does today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651760"/>
            <a:ext cx="29352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Organises digital community savings, rotational contributions, projects and group tracking through a mobile-first experience.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434840" y="2176272"/>
            <a:ext cx="333756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434840" y="2176272"/>
            <a:ext cx="54864" cy="1234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636008" y="2340864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How payments are handled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636008" y="2651760"/>
            <a:ext cx="29352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Payment processing is intended to be performed by licensed PSPs / payment partners. KOWO does not operate as a regulated payment institution.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092440" y="2176272"/>
            <a:ext cx="333756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092440" y="2176272"/>
            <a:ext cx="54864" cy="1234440"/>
          </a:xfrm>
          <a:prstGeom prst="rect">
            <a:avLst/>
          </a:prstGeom>
          <a:solidFill>
            <a:srgbClr val="7FFFC4"/>
          </a:solidFill>
          <a:ln w="12700">
            <a:solidFill>
              <a:srgbClr val="7FFFC4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93608" y="2340864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How KOWO evolves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93608" y="2651760"/>
            <a:ext cx="29352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Future investment features will be activated only through SGIs, banks, brokers or other duly licensed financial partners.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960120" y="4160520"/>
            <a:ext cx="2011680" cy="1115568"/>
          </a:xfrm>
          <a:prstGeom prst="roundRect">
            <a:avLst>
              <a:gd name="adj" fmla="val 9836"/>
            </a:avLst>
          </a:prstGeom>
          <a:solidFill>
            <a:srgbClr val="FFFFFF"/>
          </a:solidFill>
          <a:ln w="12700">
            <a:solidFill>
              <a:srgbClr val="E2EAE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51560" y="4325112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C3B2A"/>
                </a:solidFill>
              </a:rPr>
              <a:t>1%</a:t>
            </a:r>
            <a:endParaRPr lang="en-US" sz="2300" dirty="0"/>
          </a:p>
        </p:txBody>
      </p:sp>
      <p:sp>
        <p:nvSpPr>
          <p:cNvPr id="21" name="Text 18"/>
          <p:cNvSpPr/>
          <p:nvPr/>
        </p:nvSpPr>
        <p:spPr>
          <a:xfrm>
            <a:off x="1106424" y="4782312"/>
            <a:ext cx="1719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6B7C72"/>
                </a:solidFill>
              </a:rPr>
              <a:t>target commission on community savings</a:t>
            </a:r>
            <a:endParaRPr lang="en-US" sz="830" dirty="0"/>
          </a:p>
        </p:txBody>
      </p:sp>
      <p:sp>
        <p:nvSpPr>
          <p:cNvPr id="22" name="Shape 19"/>
          <p:cNvSpPr/>
          <p:nvPr/>
        </p:nvSpPr>
        <p:spPr>
          <a:xfrm>
            <a:off x="3337560" y="4160520"/>
            <a:ext cx="2011680" cy="1115568"/>
          </a:xfrm>
          <a:prstGeom prst="roundRect">
            <a:avLst>
              <a:gd name="adj" fmla="val 9836"/>
            </a:avLst>
          </a:prstGeom>
          <a:solidFill>
            <a:srgbClr val="FFFFFF"/>
          </a:solidFill>
          <a:ln w="12700">
            <a:solidFill>
              <a:srgbClr val="E2EAE3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429000" y="4325112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B8860B"/>
                </a:solidFill>
              </a:rPr>
              <a:t>3%</a:t>
            </a:r>
            <a:endParaRPr lang="en-US" sz="2300" dirty="0"/>
          </a:p>
        </p:txBody>
      </p:sp>
      <p:sp>
        <p:nvSpPr>
          <p:cNvPr id="24" name="Text 21"/>
          <p:cNvSpPr/>
          <p:nvPr/>
        </p:nvSpPr>
        <p:spPr>
          <a:xfrm>
            <a:off x="3483864" y="4782312"/>
            <a:ext cx="1719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6B7C72"/>
                </a:solidFill>
              </a:rPr>
              <a:t>target commission on clubs / projects</a:t>
            </a:r>
            <a:endParaRPr lang="en-US" sz="830" dirty="0"/>
          </a:p>
        </p:txBody>
      </p:sp>
      <p:sp>
        <p:nvSpPr>
          <p:cNvPr id="25" name="Shape 22"/>
          <p:cNvSpPr/>
          <p:nvPr/>
        </p:nvSpPr>
        <p:spPr>
          <a:xfrm>
            <a:off x="5715000" y="4160520"/>
            <a:ext cx="2011680" cy="1115568"/>
          </a:xfrm>
          <a:prstGeom prst="roundRect">
            <a:avLst>
              <a:gd name="adj" fmla="val 9836"/>
            </a:avLst>
          </a:prstGeom>
          <a:solidFill>
            <a:srgbClr val="FFFFFF"/>
          </a:solidFill>
          <a:ln w="12700">
            <a:solidFill>
              <a:srgbClr val="E2EAE3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806440" y="4325112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C3B2A"/>
                </a:solidFill>
              </a:rPr>
              <a:t>0</a:t>
            </a:r>
            <a:endParaRPr lang="en-US" sz="2300" dirty="0"/>
          </a:p>
        </p:txBody>
      </p:sp>
      <p:sp>
        <p:nvSpPr>
          <p:cNvPr id="27" name="Text 24"/>
          <p:cNvSpPr/>
          <p:nvPr/>
        </p:nvSpPr>
        <p:spPr>
          <a:xfrm>
            <a:off x="5861304" y="4782312"/>
            <a:ext cx="1719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6B7C72"/>
                </a:solidFill>
              </a:rPr>
              <a:t>funds held by KOWO for its own account</a:t>
            </a:r>
            <a:endParaRPr lang="en-US" sz="830" dirty="0"/>
          </a:p>
        </p:txBody>
      </p:sp>
      <p:sp>
        <p:nvSpPr>
          <p:cNvPr id="28" name="Shape 25"/>
          <p:cNvSpPr/>
          <p:nvPr/>
        </p:nvSpPr>
        <p:spPr>
          <a:xfrm>
            <a:off x="8092440" y="4160520"/>
            <a:ext cx="2011680" cy="1115568"/>
          </a:xfrm>
          <a:prstGeom prst="roundRect">
            <a:avLst>
              <a:gd name="adj" fmla="val 9836"/>
            </a:avLst>
          </a:prstGeom>
          <a:solidFill>
            <a:srgbClr val="FFFFFF"/>
          </a:solidFill>
          <a:ln w="12700">
            <a:solidFill>
              <a:srgbClr val="E2EAE3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183880" y="4325112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B8860B"/>
                </a:solidFill>
              </a:rPr>
              <a:t>2026</a:t>
            </a:r>
            <a:endParaRPr lang="en-US" sz="2300" dirty="0"/>
          </a:p>
        </p:txBody>
      </p:sp>
      <p:sp>
        <p:nvSpPr>
          <p:cNvPr id="30" name="Text 27"/>
          <p:cNvSpPr/>
          <p:nvPr/>
        </p:nvSpPr>
        <p:spPr>
          <a:xfrm>
            <a:off x="8238744" y="4782312"/>
            <a:ext cx="1719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6B7C72"/>
                </a:solidFill>
              </a:rPr>
              <a:t>Android + Benin entity + PSP onboarding</a:t>
            </a:r>
            <a:endParaRPr lang="en-US" sz="830" dirty="0"/>
          </a:p>
        </p:txBody>
      </p:sp>
      <p:sp>
        <p:nvSpPr>
          <p:cNvPr id="31" name="Shape 28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28 / Website compliance page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Public trust layer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The site should clearly explain KOWO’s status, providers and financial flow.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822960" y="1828800"/>
            <a:ext cx="3200400" cy="128016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4128" y="1993392"/>
            <a:ext cx="27980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Visible public claims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24128" y="2304288"/>
            <a:ext cx="27980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KOWO is a technology platform. Payments are partner-operated. Investment features are future partner-led.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480560" y="1828800"/>
            <a:ext cx="3200400" cy="128016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480560" y="1828800"/>
            <a:ext cx="54864" cy="12801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681728" y="1993392"/>
            <a:ext cx="27980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Provider transparency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681728" y="2304288"/>
            <a:ext cx="27980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Supabase, Render, GitHub Pages, IONOS, Sumsub, Twilio and FeexPay should be listed clearly.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138160" y="1828800"/>
            <a:ext cx="3200400" cy="128016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138160" y="1828800"/>
            <a:ext cx="54864" cy="128016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339328" y="1993392"/>
            <a:ext cx="27980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Partner-grade version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339328" y="2304288"/>
            <a:ext cx="27980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 deeper compliance pack is available for PSPs, banks, SGIs, investors and regulators.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1097280" y="3977640"/>
            <a:ext cx="9966960" cy="1143000"/>
          </a:xfrm>
          <a:prstGeom prst="roundRect">
            <a:avLst>
              <a:gd name="adj" fmla="val 11200"/>
            </a:avLst>
          </a:prstGeom>
          <a:solidFill>
            <a:srgbClr val="1C3B2A"/>
          </a:solidFill>
          <a:ln w="12700">
            <a:solidFill>
              <a:srgbClr val="1C3B2A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343400"/>
            <a:ext cx="9509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Recommended URL: getkowo.com/legal/compliance-pack.html</a:t>
            </a:r>
            <a:endParaRPr lang="en-US" sz="1900" dirty="0"/>
          </a:p>
        </p:txBody>
      </p:sp>
      <p:sp>
        <p:nvSpPr>
          <p:cNvPr id="21" name="Shape 18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29</a:t>
            </a:r>
            <a:endParaRPr lang="en-US" sz="7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29 / Recommended 30-day plan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Turn ambiguity into a structured PSP file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The fastest path is not to argue regulation by email, but to document the exact operating model and ask PSPs to validate it.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822960" y="2377440"/>
            <a:ext cx="237744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377440"/>
            <a:ext cx="54864" cy="182880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4128" y="2542032"/>
            <a:ext cx="19751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Week 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24128" y="2852928"/>
            <a:ext cx="19751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Finalize KOWO SARL documents and this compliance pack.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611880" y="2377440"/>
            <a:ext cx="237744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611880" y="2377440"/>
            <a:ext cx="54864" cy="18288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813048" y="2542032"/>
            <a:ext cx="19751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Week 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813048" y="2852928"/>
            <a:ext cx="19751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Write the FeexPay flow memo with exact settlement / payout model.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400800" y="2377440"/>
            <a:ext cx="237744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400800" y="2377440"/>
            <a:ext cx="54864" cy="182880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601968" y="2542032"/>
            <a:ext cx="19751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Week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601968" y="2852928"/>
            <a:ext cx="19751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Update website compliance page, CGU and privacy with KOWO SARL details.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9189720" y="2377440"/>
            <a:ext cx="237744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9189720" y="2377440"/>
            <a:ext cx="54864" cy="18288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390888" y="2542032"/>
            <a:ext cx="19751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Week 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9390888" y="2852928"/>
            <a:ext cx="19751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Re-submit to FeexPay + parallel outreach to other PSPs with the same pack.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30</a:t>
            </a:r>
            <a:endParaRPr lang="en-US" sz="7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1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502920"/>
            <a:ext cx="64008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17320" y="67665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KOWO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31520" y="187452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FFFC4"/>
                </a:solidFill>
              </a:rPr>
              <a:t>Our ambition is simple.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731520" y="2423160"/>
            <a:ext cx="7680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Become the trusted community finance infrastructure connecting Africa and its diaspora.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822960" y="4114800"/>
            <a:ext cx="4572000" cy="1051560"/>
          </a:xfrm>
          <a:prstGeom prst="roundRect">
            <a:avLst>
              <a:gd name="adj" fmla="val 10435"/>
            </a:avLst>
          </a:prstGeom>
          <a:solidFill>
            <a:srgbClr val="173020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22960" y="4114800"/>
            <a:ext cx="54864" cy="1051560"/>
          </a:xfrm>
          <a:prstGeom prst="rect">
            <a:avLst/>
          </a:prstGeom>
          <a:solidFill>
            <a:srgbClr val="7FFFC4"/>
          </a:solidFill>
          <a:ln w="12700">
            <a:solidFill>
              <a:srgbClr val="7FFFC4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24128" y="4279392"/>
            <a:ext cx="41696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Contact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24128" y="4590288"/>
            <a:ext cx="41696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Fayçol SALAMI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Founder - KOWO / YandaTech EI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faycol.salami@getkowo.com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5806440" y="4114800"/>
            <a:ext cx="4572000" cy="1051560"/>
          </a:xfrm>
          <a:prstGeom prst="roundRect">
            <a:avLst>
              <a:gd name="adj" fmla="val 10435"/>
            </a:avLst>
          </a:prstGeom>
          <a:solidFill>
            <a:srgbClr val="173020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806440" y="4114800"/>
            <a:ext cx="54864" cy="10515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007608" y="4279392"/>
            <a:ext cx="41696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Company channels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007608" y="4590288"/>
            <a:ext cx="41696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contact@getkowo.com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www.getkowo.com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Play Store: com.kowo.app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777240" y="6309360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FC7B8"/>
                </a:solidFill>
              </a:rPr>
              <a:t>Confidential - prepared for payment partners, compliance teams and institutional stakeholders.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FFFC4"/>
                </a:solidFill>
              </a:rPr>
              <a:t>02 / Why KOWO exists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Community finance is already massive. The tools are not.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D2E3D9"/>
                </a:solidFill>
              </a:rPr>
              <a:t>Across Africa and its diaspora, groups already save, rotate contributions and finance projects together. The process is often manual, fragmented and hard to prove. 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822960" y="3886200"/>
            <a:ext cx="1508760" cy="658368"/>
          </a:xfrm>
          <a:prstGeom prst="roundRect">
            <a:avLst>
              <a:gd name="adj" fmla="val 19444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4050792"/>
            <a:ext cx="13624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WhatsApp groups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350008" y="4215384"/>
            <a:ext cx="557784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971800" y="3886200"/>
            <a:ext cx="1508760" cy="658368"/>
          </a:xfrm>
          <a:prstGeom prst="roundRect">
            <a:avLst>
              <a:gd name="adj" fmla="val 19444"/>
            </a:avLst>
          </a:prstGeom>
          <a:solidFill>
            <a:srgbClr val="294D39"/>
          </a:solidFill>
          <a:ln w="12700">
            <a:solidFill>
              <a:srgbClr val="294D3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044952" y="4050792"/>
            <a:ext cx="13624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Excel / notebooks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498848" y="4215384"/>
            <a:ext cx="557784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5120640" y="3886200"/>
            <a:ext cx="1508760" cy="658368"/>
          </a:xfrm>
          <a:prstGeom prst="roundRect">
            <a:avLst>
              <a:gd name="adj" fmla="val 19444"/>
            </a:avLst>
          </a:prstGeom>
          <a:solidFill>
            <a:srgbClr val="294D39"/>
          </a:solidFill>
          <a:ln w="12700">
            <a:solidFill>
              <a:srgbClr val="294D3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193792" y="4050792"/>
            <a:ext cx="13624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Cash &amp; Mobile Money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647688" y="4215384"/>
            <a:ext cx="557784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7269480" y="3886200"/>
            <a:ext cx="1508760" cy="658368"/>
          </a:xfrm>
          <a:prstGeom prst="roundRect">
            <a:avLst>
              <a:gd name="adj" fmla="val 19444"/>
            </a:avLst>
          </a:prstGeom>
          <a:solidFill>
            <a:srgbClr val="294D39"/>
          </a:solidFill>
          <a:ln w="12700">
            <a:solidFill>
              <a:srgbClr val="294D3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42632" y="4050792"/>
            <a:ext cx="13624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Manual tracking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8796528" y="4215384"/>
            <a:ext cx="557784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9418320" y="3886200"/>
            <a:ext cx="1508760" cy="658368"/>
          </a:xfrm>
          <a:prstGeom prst="roundRect">
            <a:avLst>
              <a:gd name="adj" fmla="val 19444"/>
            </a:avLst>
          </a:prstGeom>
          <a:solidFill>
            <a:srgbClr val="294D39"/>
          </a:solidFill>
          <a:ln w="12700">
            <a:solidFill>
              <a:srgbClr val="294D3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91472" y="4050792"/>
            <a:ext cx="13624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Disputes &amp; opacity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68680" y="5074920"/>
            <a:ext cx="10241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D7E5DC"/>
                </a:solidFill>
              </a:rPr>
              <a:t>KOWO replaces fragmented coordination with one trusted operational layer: group rules, member tracking, contribution history, reminders and partner-operated payments.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03 / Vision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From informal savings to trusted digital infrastructure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KOWO aims to become the reference community finance layer connecting Africa and its diaspora.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868680" y="2057400"/>
            <a:ext cx="333756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057400"/>
            <a:ext cx="54864" cy="196596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69848" y="2221992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Today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69848" y="2532888"/>
            <a:ext cx="293522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Digital savings, rotational contributions, group tracking and projects.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1097280" y="3493008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CE8E1"/>
                </a:solidFill>
              </a:rPr>
              <a:t>01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4636008" y="2057400"/>
            <a:ext cx="333756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636008" y="2057400"/>
            <a:ext cx="54864" cy="19659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37176" y="2221992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Next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837176" y="2532888"/>
            <a:ext cx="293522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Mobile Money, cards, KYC, reporting and trusted community operations.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4864608" y="3493008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CE8E1"/>
                </a:solidFill>
              </a:rPr>
              <a:t>02</a:t>
            </a:r>
            <a:endParaRPr lang="en-US" sz="2200" dirty="0"/>
          </a:p>
        </p:txBody>
      </p:sp>
      <p:sp>
        <p:nvSpPr>
          <p:cNvPr id="17" name="Shape 14"/>
          <p:cNvSpPr/>
          <p:nvPr/>
        </p:nvSpPr>
        <p:spPr>
          <a:xfrm>
            <a:off x="8403336" y="2057400"/>
            <a:ext cx="333756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0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8403336" y="2057400"/>
            <a:ext cx="54864" cy="1965960"/>
          </a:xfrm>
          <a:prstGeom prst="rect">
            <a:avLst/>
          </a:prstGeom>
          <a:solidFill>
            <a:srgbClr val="7FFFC4"/>
          </a:solidFill>
          <a:ln w="12700">
            <a:solidFill>
              <a:srgbClr val="7FFFC4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604504" y="2221992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Tomorrow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8604504" y="2532888"/>
            <a:ext cx="293522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Investment access through SGIs, banks, brokers and licensed financial partners.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8631936" y="3493008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CE8E1"/>
                </a:solidFill>
              </a:rPr>
              <a:t>03</a:t>
            </a:r>
            <a:endParaRPr lang="en-US" sz="2200" dirty="0"/>
          </a:p>
        </p:txBody>
      </p:sp>
      <p:sp>
        <p:nvSpPr>
          <p:cNvPr id="22" name="Text 19"/>
          <p:cNvSpPr/>
          <p:nvPr/>
        </p:nvSpPr>
        <p:spPr>
          <a:xfrm>
            <a:off x="914400" y="5120640"/>
            <a:ext cx="9875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C3B2A"/>
                </a:solidFill>
              </a:rPr>
              <a:t>Strategic ambition: a pan-African financial community platform, not a single-country tontine app.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04 / Corporate structure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Current entity and long-term path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KOWO starts operationally from Benin while keeping a bridge to France through the founder and YandaTech.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914400" y="2148840"/>
            <a:ext cx="2011680" cy="731520"/>
          </a:xfrm>
          <a:prstGeom prst="roundRect">
            <a:avLst>
              <a:gd name="adj" fmla="val 17500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2313432"/>
            <a:ext cx="18653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Fayçol SALAMI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Founder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657600" y="1645920"/>
            <a:ext cx="2194560" cy="731520"/>
          </a:xfrm>
          <a:prstGeom prst="roundRect">
            <a:avLst>
              <a:gd name="adj" fmla="val 17500"/>
            </a:avLst>
          </a:prstGeom>
          <a:solidFill>
            <a:srgbClr val="FAF3E0"/>
          </a:solidFill>
          <a:ln w="12700">
            <a:solidFill>
              <a:srgbClr val="FAF3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730752" y="1810512"/>
            <a:ext cx="20482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YandaTech EI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France - 938634656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657600" y="2743200"/>
            <a:ext cx="2194560" cy="731520"/>
          </a:xfrm>
          <a:prstGeom prst="roundRect">
            <a:avLst>
              <a:gd name="adj" fmla="val 17500"/>
            </a:avLst>
          </a:prstGeom>
          <a:solidFill>
            <a:srgbClr val="1C3B2A"/>
          </a:solidFill>
          <a:ln w="12700">
            <a:solidFill>
              <a:srgbClr val="1C3B2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730752" y="2907792"/>
            <a:ext cx="20482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KOWO SARL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Benin - in creation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6675120" y="2743200"/>
            <a:ext cx="2194560" cy="731520"/>
          </a:xfrm>
          <a:prstGeom prst="roundRect">
            <a:avLst>
              <a:gd name="adj" fmla="val 17500"/>
            </a:avLst>
          </a:prstGeom>
          <a:solidFill>
            <a:srgbClr val="FFFFFF"/>
          </a:solidFill>
          <a:ln w="12700">
            <a:solidFill>
              <a:srgbClr val="D7E1D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748272" y="2907792"/>
            <a:ext cx="20482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KOWO App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F1410"/>
                </a:solidFill>
              </a:rPr>
              <a:t>Android / iOS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9509760" y="2148840"/>
            <a:ext cx="1828800" cy="731520"/>
          </a:xfrm>
          <a:prstGeom prst="roundRect">
            <a:avLst>
              <a:gd name="adj" fmla="val 17500"/>
            </a:avLst>
          </a:prstGeom>
          <a:solidFill>
            <a:srgbClr val="EBF2ED"/>
          </a:solidFill>
          <a:ln w="12700">
            <a:solidFill>
              <a:srgbClr val="EBF2E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582912" y="2313432"/>
            <a:ext cx="168249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C3B2A"/>
                </a:solidFill>
              </a:rPr>
              <a:t>Future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1C3B2A"/>
                </a:solidFill>
              </a:rPr>
              <a:t>KOWO SASU France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2971800" y="2514600"/>
            <a:ext cx="640080" cy="-50292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2971800" y="2514600"/>
            <a:ext cx="640080" cy="59436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19" name="Shape 16"/>
          <p:cNvSpPr/>
          <p:nvPr/>
        </p:nvSpPr>
        <p:spPr>
          <a:xfrm>
            <a:off x="5897880" y="3108960"/>
            <a:ext cx="73152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0" name="Shape 17"/>
          <p:cNvSpPr/>
          <p:nvPr/>
        </p:nvSpPr>
        <p:spPr>
          <a:xfrm>
            <a:off x="8915400" y="3108960"/>
            <a:ext cx="548640" cy="-59436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  <a:headEnd type="none"/>
            <a:tailEnd type="triangle"/>
          </a:ln>
        </p:spPr>
      </p:sp>
      <p:sp>
        <p:nvSpPr>
          <p:cNvPr id="21" name="Shape 18"/>
          <p:cNvSpPr/>
          <p:nvPr/>
        </p:nvSpPr>
        <p:spPr>
          <a:xfrm>
            <a:off x="914400" y="4617720"/>
            <a:ext cx="489204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914400" y="4617720"/>
            <a:ext cx="54864" cy="105156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115568" y="4782312"/>
            <a:ext cx="44897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Founder credibility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1115568" y="5093208"/>
            <a:ext cx="448970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Fayçol SALAMI is also the founder of YandaTech EI in France and leads KOWO with a cybersecurity / GRC background.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6263640" y="4617720"/>
            <a:ext cx="489204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6263640" y="4617720"/>
            <a:ext cx="54864" cy="105156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464808" y="4782312"/>
            <a:ext cx="44897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European expansion optionality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6464808" y="5093208"/>
            <a:ext cx="448970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 future KOWO SASU in France may support Europe, PSPs, French Tech, Bpifrance and diaspora partnerships.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1" name="Text 28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FFFC4"/>
                </a:solidFill>
              </a:rPr>
              <a:t>05 / Founder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Fayçol SALAMI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D2E3D9"/>
                </a:solidFill>
              </a:rPr>
              <a:t>Founder of KOWO SARL and YandaTech EI. Cybersecurity, GRC and digital product builder.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868680" y="2331720"/>
            <a:ext cx="2788920" cy="3200400"/>
          </a:xfrm>
          <a:prstGeom prst="roundRect">
            <a:avLst>
              <a:gd name="adj" fmla="val 6557"/>
            </a:avLst>
          </a:prstGeom>
          <a:solidFill>
            <a:srgbClr val="173020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600200" y="2880360"/>
            <a:ext cx="1371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B8860B"/>
                </a:solidFill>
              </a:rPr>
              <a:t>FS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1097280" y="40690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Founder &amp; Product Lead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206240" y="2148840"/>
            <a:ext cx="4160520" cy="310896"/>
          </a:xfrm>
          <a:prstGeom prst="roundRect">
            <a:avLst>
              <a:gd name="adj" fmla="val 23529"/>
            </a:avLst>
          </a:prstGeom>
          <a:solidFill>
            <a:srgbClr val="243F30"/>
          </a:solidFill>
          <a:ln w="12700">
            <a:solidFill>
              <a:srgbClr val="406A5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15968" y="2212848"/>
            <a:ext cx="3941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Founder - KOWO SARL (Benin)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206240" y="2651760"/>
            <a:ext cx="4160520" cy="310896"/>
          </a:xfrm>
          <a:prstGeom prst="roundRect">
            <a:avLst>
              <a:gd name="adj" fmla="val 23529"/>
            </a:avLst>
          </a:prstGeom>
          <a:solidFill>
            <a:srgbClr val="1F372A"/>
          </a:solidFill>
          <a:ln w="12700">
            <a:solidFill>
              <a:srgbClr val="406A5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15968" y="2715768"/>
            <a:ext cx="3941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5E6DC"/>
                </a:solidFill>
              </a:rPr>
              <a:t>Founder - YandaTech EI (France)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206240" y="3154680"/>
            <a:ext cx="4160520" cy="310896"/>
          </a:xfrm>
          <a:prstGeom prst="roundRect">
            <a:avLst>
              <a:gd name="adj" fmla="val 23529"/>
            </a:avLst>
          </a:prstGeom>
          <a:solidFill>
            <a:srgbClr val="243F30"/>
          </a:solidFill>
          <a:ln w="12700">
            <a:solidFill>
              <a:srgbClr val="406A5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15968" y="3218688"/>
            <a:ext cx="3941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Cybersecurity / GRC profile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206240" y="3657600"/>
            <a:ext cx="4160520" cy="310896"/>
          </a:xfrm>
          <a:prstGeom prst="roundRect">
            <a:avLst>
              <a:gd name="adj" fmla="val 23529"/>
            </a:avLst>
          </a:prstGeom>
          <a:solidFill>
            <a:srgbClr val="1F372A"/>
          </a:solidFill>
          <a:ln w="12700">
            <a:solidFill>
              <a:srgbClr val="406A5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15968" y="3721608"/>
            <a:ext cx="3941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5E6DC"/>
                </a:solidFill>
              </a:rPr>
              <a:t>Service Delivery &amp; IT resilience background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206240" y="4160520"/>
            <a:ext cx="4160520" cy="310896"/>
          </a:xfrm>
          <a:prstGeom prst="roundRect">
            <a:avLst>
              <a:gd name="adj" fmla="val 23529"/>
            </a:avLst>
          </a:prstGeom>
          <a:solidFill>
            <a:srgbClr val="243F30"/>
          </a:solidFill>
          <a:ln w="12700">
            <a:solidFill>
              <a:srgbClr val="406A5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315968" y="4224528"/>
            <a:ext cx="3941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FFFC4"/>
                </a:solidFill>
              </a:rPr>
              <a:t>MBA Cybersecurity &amp; Blockchain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206240" y="4663440"/>
            <a:ext cx="4160520" cy="310896"/>
          </a:xfrm>
          <a:prstGeom prst="roundRect">
            <a:avLst>
              <a:gd name="adj" fmla="val 23529"/>
            </a:avLst>
          </a:prstGeom>
          <a:solidFill>
            <a:srgbClr val="1F372A"/>
          </a:solidFill>
          <a:ln w="12700">
            <a:solidFill>
              <a:srgbClr val="406A5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15968" y="4727448"/>
            <a:ext cx="3941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5E6DC"/>
                </a:solidFill>
              </a:rPr>
              <a:t>Focus: trust, security, compliance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8732520" y="2423160"/>
            <a:ext cx="2468880" cy="2194560"/>
          </a:xfrm>
          <a:prstGeom prst="roundRect">
            <a:avLst>
              <a:gd name="adj" fmla="val 5000"/>
            </a:avLst>
          </a:prstGeom>
          <a:solidFill>
            <a:srgbClr val="173020"/>
          </a:solidFill>
          <a:ln w="12700">
            <a:solidFill>
              <a:srgbClr val="335E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732520" y="2423160"/>
            <a:ext cx="54864" cy="2194560"/>
          </a:xfrm>
          <a:prstGeom prst="rect">
            <a:avLst/>
          </a:prstGeom>
          <a:solidFill>
            <a:srgbClr val="7FFFC4"/>
          </a:solidFill>
          <a:ln w="12700">
            <a:solidFill>
              <a:srgbClr val="7FFFC4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933688" y="2587752"/>
            <a:ext cx="2066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Primary contact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933688" y="2898648"/>
            <a:ext cx="206654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faycol.salami@getkowo.com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contact@getkowo.com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www.getkowo.com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06 / Current product perimeter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What KOWO does today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The current perimeter is operationally focused on digital organisation, transparency, community management and future partner-operated payments.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85800" y="2011680"/>
            <a:ext cx="333756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85800" y="2011680"/>
            <a:ext cx="54864" cy="100584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86968" y="2176272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Savings groups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487168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Rules, members, rotation order, reminders and contribution history.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434840" y="2011680"/>
            <a:ext cx="333756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434840" y="2011680"/>
            <a:ext cx="54864" cy="10058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636008" y="2176272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Projects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636008" y="2487168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Community projects and collaborative funding visibility.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183880" y="2011680"/>
            <a:ext cx="333756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183880" y="2011680"/>
            <a:ext cx="54864" cy="100584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385048" y="2176272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Simulation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385048" y="2487168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BRVM / NGX style education and simulation without real investment execution.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685800" y="3429000"/>
            <a:ext cx="333756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85800" y="3429000"/>
            <a:ext cx="54864" cy="10058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86968" y="3593592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Clubs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886968" y="3904488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Community coordination and future partner-led investment access.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4434840" y="3429000"/>
            <a:ext cx="333756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434840" y="3429000"/>
            <a:ext cx="54864" cy="1005840"/>
          </a:xfrm>
          <a:prstGeom prst="rect">
            <a:avLst/>
          </a:prstGeom>
          <a:solidFill>
            <a:srgbClr val="1C3B2A"/>
          </a:solidFill>
          <a:ln w="12700">
            <a:solidFill>
              <a:srgbClr val="1C3B2A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636008" y="3593592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Traceability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4636008" y="3904488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 digital history that improves transparency between members.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8183880" y="3429000"/>
            <a:ext cx="333756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8183880" y="3429000"/>
            <a:ext cx="54864" cy="10058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385048" y="3593592"/>
            <a:ext cx="29352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Mobile first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8385048" y="3904488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Android live. iOS planned. Diaspora accessible through supported payment rails.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compliance-regulatory-pack/assets/kowo-log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384048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6696" y="39319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3B2A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502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8860B"/>
                </a:solidFill>
              </a:rPr>
              <a:t>07 / Roadmap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410"/>
                </a:solidFill>
              </a:rPr>
              <a:t>From Africa launch to diaspora infrastructure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67512" y="1627632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C72"/>
                </a:solidFill>
              </a:rPr>
              <a:t>A staged deployment that separates current non-regulated software services from future regulated partner-led services.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1051560" y="2157984"/>
            <a:ext cx="164592" cy="164592"/>
          </a:xfrm>
          <a:prstGeom prst="ellipse">
            <a:avLst/>
          </a:prstGeom>
          <a:solidFill>
            <a:srgbClr val="1C3B2A"/>
          </a:solidFill>
          <a:ln w="12700">
            <a:solidFill>
              <a:srgbClr val="1C3B2A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133856" y="2350008"/>
            <a:ext cx="0" cy="530352"/>
          </a:xfrm>
          <a:prstGeom prst="line">
            <a:avLst/>
          </a:prstGeom>
          <a:noFill/>
          <a:ln w="12700">
            <a:solidFill>
              <a:srgbClr val="C9D7C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10312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2026 H1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2468880" y="2084832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F1410"/>
                </a:solidFill>
              </a:rPr>
              <a:t>KOWO SARL Benin, Android live, PSP onboarding, compliance pack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1051560" y="2980944"/>
            <a:ext cx="164592" cy="164592"/>
          </a:xfrm>
          <a:prstGeom prst="ellipse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133856" y="3172968"/>
            <a:ext cx="0" cy="530352"/>
          </a:xfrm>
          <a:prstGeom prst="line">
            <a:avLst/>
          </a:prstGeom>
          <a:noFill/>
          <a:ln w="12700">
            <a:solidFill>
              <a:srgbClr val="C9D7C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417320" y="292608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2026 H2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2468880" y="2907792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F1410"/>
                </a:solidFill>
              </a:rPr>
              <a:t>FeexPay / mobile money flows, first active groups, App Store path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1051560" y="3803904"/>
            <a:ext cx="164592" cy="164592"/>
          </a:xfrm>
          <a:prstGeom prst="ellipse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133856" y="3995928"/>
            <a:ext cx="0" cy="530352"/>
          </a:xfrm>
          <a:prstGeom prst="line">
            <a:avLst/>
          </a:prstGeom>
          <a:noFill/>
          <a:ln w="12700">
            <a:solidFill>
              <a:srgbClr val="C9D7C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4904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2027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2468880" y="3730752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F1410"/>
                </a:solidFill>
              </a:rPr>
              <a:t>Diaspora pilots, KOWO France option, European PSP discussions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1051560" y="4626864"/>
            <a:ext cx="164592" cy="164592"/>
          </a:xfrm>
          <a:prstGeom prst="ellipse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5720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8860B"/>
                </a:solidFill>
              </a:rPr>
              <a:t>2028+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2468880" y="4553712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F1410"/>
                </a:solidFill>
              </a:rPr>
              <a:t>SGI / BRVM integrations, pan-African expansion, advanced reporting</a:t>
            </a:r>
            <a:endParaRPr lang="en-US" sz="1500" dirty="0"/>
          </a:p>
        </p:txBody>
      </p:sp>
      <p:sp>
        <p:nvSpPr>
          <p:cNvPr id="22" name="Shape 19"/>
          <p:cNvSpPr/>
          <p:nvPr/>
        </p:nvSpPr>
        <p:spPr>
          <a:xfrm>
            <a:off x="1097280" y="5623560"/>
            <a:ext cx="9875520" cy="566928"/>
          </a:xfrm>
          <a:prstGeom prst="roundRect">
            <a:avLst>
              <a:gd name="adj" fmla="val 19355"/>
            </a:avLst>
          </a:prstGeom>
          <a:solidFill>
            <a:srgbClr val="FFFFFF"/>
          </a:solidFill>
          <a:ln w="12700">
            <a:solidFill>
              <a:srgbClr val="E3E8E3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1097280" y="5623560"/>
            <a:ext cx="54864" cy="56692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298448" y="5788152"/>
            <a:ext cx="9473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F1410"/>
                </a:solidFill>
              </a:rPr>
              <a:t>Roadmap principle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1298448" y="6099048"/>
            <a:ext cx="9473184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B7C72"/>
                </a:solidFill>
              </a:rPr>
              <a:t>Real investment features will not be activated until a duly licensed SGI, broker, bank or financial partner is contractually and operationally integrated.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658368" y="6446520"/>
            <a:ext cx="10881360" cy="0"/>
          </a:xfrm>
          <a:prstGeom prst="line">
            <a:avLst/>
          </a:prstGeom>
          <a:noFill/>
          <a:ln w="12700">
            <a:solidFill>
              <a:srgbClr val="DDE5DF">
                <a:alpha val="7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58368" y="6519672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KOWO Compliance &amp; Regulatory Pack</a:t>
            </a:r>
            <a:endParaRPr lang="en-US" sz="750" dirty="0"/>
          </a:p>
        </p:txBody>
      </p:sp>
      <p:sp>
        <p:nvSpPr>
          <p:cNvPr id="28" name="Text 25"/>
          <p:cNvSpPr/>
          <p:nvPr/>
        </p:nvSpPr>
        <p:spPr>
          <a:xfrm>
            <a:off x="11064240" y="65196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B7C72"/>
                </a:solidFill>
              </a:rPr>
              <a:t>08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Jos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Jos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KOWO SARL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KOWO Compliance &amp; Regulatory Pack</dc:title>
  <dc:subject>Compliance &amp; Regulatory Pack</dc:subject>
  <dc:creator>KOWO</dc:creator>
  <cp:lastModifiedBy>KOWO</cp:lastModifiedBy>
  <cp:revision>1</cp:revision>
  <dcterms:created xsi:type="dcterms:W3CDTF">2026-06-26T09:38:22Z</dcterms:created>
  <dcterms:modified xsi:type="dcterms:W3CDTF">2026-06-26T09:38:22Z</dcterms:modified>
</cp:coreProperties>
</file>